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1"/>
  </p:notesMasterIdLst>
  <p:sldIdLst>
    <p:sldId id="1275" r:id="rId2"/>
    <p:sldId id="326" r:id="rId3"/>
    <p:sldId id="327" r:id="rId4"/>
    <p:sldId id="328" r:id="rId5"/>
    <p:sldId id="329" r:id="rId6"/>
    <p:sldId id="259" r:id="rId7"/>
    <p:sldId id="260" r:id="rId8"/>
    <p:sldId id="261" r:id="rId9"/>
    <p:sldId id="262" r:id="rId10"/>
    <p:sldId id="263" r:id="rId11"/>
    <p:sldId id="301" r:id="rId12"/>
    <p:sldId id="302" r:id="rId13"/>
    <p:sldId id="303" r:id="rId14"/>
    <p:sldId id="304" r:id="rId15"/>
    <p:sldId id="305" r:id="rId16"/>
    <p:sldId id="306" r:id="rId17"/>
    <p:sldId id="307" r:id="rId18"/>
    <p:sldId id="308" r:id="rId19"/>
    <p:sldId id="309" r:id="rId20"/>
    <p:sldId id="310" r:id="rId21"/>
    <p:sldId id="311" r:id="rId22"/>
    <p:sldId id="312" r:id="rId23"/>
    <p:sldId id="313" r:id="rId24"/>
    <p:sldId id="314" r:id="rId25"/>
    <p:sldId id="315" r:id="rId26"/>
    <p:sldId id="316" r:id="rId27"/>
    <p:sldId id="317" r:id="rId28"/>
    <p:sldId id="318" r:id="rId29"/>
    <p:sldId id="1278" r:id="rId30"/>
  </p:sldIdLst>
  <p:sldSz cx="9144000" cy="5143500" type="screen16x9"/>
  <p:notesSz cx="6858000" cy="9144000"/>
  <p:embeddedFontLst>
    <p:embeddedFont>
      <p:font typeface="Bembo Std" panose="02020605060306020A03" pitchFamily="18" charset="0"/>
      <p:regular r:id="rId32"/>
    </p:embeddedFont>
    <p:embeddedFont>
      <p:font typeface="Museo Sans 300" panose="02000000000000000000" pitchFamily="50" charset="0"/>
      <p:regular r:id="rId33"/>
    </p:embeddedFont>
    <p:embeddedFont>
      <p:font typeface="Museo Sans 900" panose="02000000000000000000" pitchFamily="50" charset="0"/>
      <p:bold r:id="rId34"/>
    </p:embeddedFont>
    <p:embeddedFont>
      <p:font typeface="Open Sans Extrabold" panose="020B0906030804020204" pitchFamily="34" charset="0"/>
      <p:bold r:id="rId35"/>
      <p:boldItalic r:id="rId36"/>
    </p:embeddedFont>
    <p:embeddedFont>
      <p:font typeface="Roboto" panose="02000000000000000000" pitchFamily="2" charset="0"/>
      <p:regular r:id="rId37"/>
      <p:bold r:id="rId38"/>
      <p:italic r:id="rId39"/>
      <p:boldItalic r:id="rId40"/>
    </p:embeddedFont>
    <p:embeddedFont>
      <p:font typeface="Trebuchet MS" panose="020B0603020202020204" pitchFamily="3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14"/>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SV"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EAB1D1-8E5E-4532-BE08-52929D3605F6}" type="slidenum">
              <a:rPr kumimoji="0" lang="es-SV"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s-SV"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750269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2f27b2e6a80_0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2f27b2e6a80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2f27b2e6a80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2f27b2e6a80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f27b2e6a80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f27b2e6a80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f27b2e6a80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f27b2e6a80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2f27b2e6a80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2f27b2e6a80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2f27b2e6a80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2f27b2e6a80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2f27b2e6a80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2f27b2e6a80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2f27b2e6a80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2f27b2e6a80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2f27b2e6a80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2f27b2e6a80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2f27b2e6a80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2f27b2e6a80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938848" y="3418066"/>
            <a:ext cx="7510780" cy="2796600"/>
          </a:xfrm>
          <a:prstGeom prst="rect">
            <a:avLst/>
          </a:prstGeom>
        </p:spPr>
        <p:txBody>
          <a:bodyPr spcFirstLastPara="1" wrap="square" lIns="94200" tIns="47100" rIns="94200" bIns="47100" anchor="t" anchorCtr="0">
            <a:noAutofit/>
          </a:bodyPr>
          <a:lstStyle/>
          <a:p>
            <a:pPr marL="0" lvl="0" indent="0" algn="l" rtl="0">
              <a:spcBef>
                <a:spcPts val="0"/>
              </a:spcBef>
              <a:spcAft>
                <a:spcPts val="0"/>
              </a:spcAft>
              <a:buNone/>
            </a:pPr>
            <a:endParaRPr dirty="0"/>
          </a:p>
        </p:txBody>
      </p:sp>
      <p:sp>
        <p:nvSpPr>
          <p:cNvPr id="90" name="Google Shape;90;p2:notes"/>
          <p:cNvSpPr>
            <a:spLocks noGrp="1" noRot="1" noChangeAspect="1"/>
          </p:cNvSpPr>
          <p:nvPr>
            <p:ph type="sldImg" idx="2"/>
          </p:nvPr>
        </p:nvSpPr>
        <p:spPr>
          <a:xfrm>
            <a:off x="2563813" y="887413"/>
            <a:ext cx="4260850" cy="23971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2f27b2e6a80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2f27b2e6a80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2f27b2e6a80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2f27b2e6a80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2f27b2e6a80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2f27b2e6a80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2f27b2e6a80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2f27b2e6a80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2f27b2e6a80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2f27b2e6a80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2f27b2e6a80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2f27b2e6a80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f27b2e6a80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2f27b2e6a80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2ef5e8caf32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2ef5e8caf32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0163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6:notes"/>
          <p:cNvSpPr txBox="1">
            <a:spLocks noGrp="1"/>
          </p:cNvSpPr>
          <p:nvPr>
            <p:ph type="body" idx="1"/>
          </p:nvPr>
        </p:nvSpPr>
        <p:spPr>
          <a:xfrm>
            <a:off x="938848" y="3418066"/>
            <a:ext cx="7510780" cy="2796600"/>
          </a:xfrm>
          <a:prstGeom prst="rect">
            <a:avLst/>
          </a:prstGeom>
        </p:spPr>
        <p:txBody>
          <a:bodyPr spcFirstLastPara="1" wrap="square" lIns="94200" tIns="47100" rIns="94200" bIns="47100" anchor="t" anchorCtr="0">
            <a:noAutofit/>
          </a:bodyPr>
          <a:lstStyle/>
          <a:p>
            <a:pPr marL="0" lvl="0" indent="0" algn="l" rtl="0">
              <a:spcBef>
                <a:spcPts val="0"/>
              </a:spcBef>
              <a:spcAft>
                <a:spcPts val="0"/>
              </a:spcAft>
              <a:buNone/>
            </a:pPr>
            <a:endParaRPr dirty="0"/>
          </a:p>
        </p:txBody>
      </p:sp>
      <p:sp>
        <p:nvSpPr>
          <p:cNvPr id="161" name="Google Shape;161;p6:notes"/>
          <p:cNvSpPr>
            <a:spLocks noGrp="1" noRot="1" noChangeAspect="1"/>
          </p:cNvSpPr>
          <p:nvPr>
            <p:ph type="sldImg" idx="2"/>
          </p:nvPr>
        </p:nvSpPr>
        <p:spPr>
          <a:xfrm>
            <a:off x="2563813" y="887413"/>
            <a:ext cx="4260850" cy="23971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6f9e470d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c6f9e470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c6f9e470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c6f9e470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c6f9e470d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c6f9e470d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ef5e8caf32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ef5e8caf32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c6f9e470d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c6f9e470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ef5e8caf32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2ef5e8caf32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D07670-D20F-4241-BEF0-BBA28ADEC476}"/>
              </a:ext>
            </a:extLst>
          </p:cNvPr>
          <p:cNvSpPr>
            <a:spLocks noGrp="1"/>
          </p:cNvSpPr>
          <p:nvPr>
            <p:ph type="ctrTitle"/>
          </p:nvPr>
        </p:nvSpPr>
        <p:spPr>
          <a:xfrm>
            <a:off x="1143000" y="841772"/>
            <a:ext cx="6858000" cy="1790700"/>
          </a:xfrm>
        </p:spPr>
        <p:txBody>
          <a:bodyPr anchor="b"/>
          <a:lstStyle>
            <a:lvl1pPr algn="ctr">
              <a:defRPr sz="4500"/>
            </a:lvl1pPr>
          </a:lstStyle>
          <a:p>
            <a:r>
              <a:rPr lang="es-ES"/>
              <a:t>Haga clic para modificar el estilo de título del patrón</a:t>
            </a:r>
            <a:endParaRPr lang="es-SV"/>
          </a:p>
        </p:txBody>
      </p:sp>
      <p:sp>
        <p:nvSpPr>
          <p:cNvPr id="3" name="Subtítulo 2">
            <a:extLst>
              <a:ext uri="{FF2B5EF4-FFF2-40B4-BE49-F238E27FC236}">
                <a16:creationId xmlns:a16="http://schemas.microsoft.com/office/drawing/2014/main" id="{3432738B-B22A-41FE-B4B7-585D2D536AE0}"/>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modificar el estilo de subtítulo del patrón</a:t>
            </a:r>
            <a:endParaRPr lang="es-SV"/>
          </a:p>
        </p:txBody>
      </p:sp>
      <p:sp>
        <p:nvSpPr>
          <p:cNvPr id="4" name="Marcador de fecha 3">
            <a:extLst>
              <a:ext uri="{FF2B5EF4-FFF2-40B4-BE49-F238E27FC236}">
                <a16:creationId xmlns:a16="http://schemas.microsoft.com/office/drawing/2014/main" id="{0354F51D-FBB4-4E02-AE3B-57D345856D80}"/>
              </a:ext>
            </a:extLst>
          </p:cNvPr>
          <p:cNvSpPr>
            <a:spLocks noGrp="1"/>
          </p:cNvSpPr>
          <p:nvPr>
            <p:ph type="dt" sz="half" idx="10"/>
          </p:nvPr>
        </p:nvSpPr>
        <p:spPr/>
        <p:txBody>
          <a:bodyPr/>
          <a:lstStyle/>
          <a:p>
            <a:fld id="{EDB770E0-B254-46C6-80BD-AA41F988AA15}" type="datetimeFigureOut">
              <a:rPr lang="es-SV" smtClean="0"/>
              <a:t>29/8/2024</a:t>
            </a:fld>
            <a:endParaRPr lang="es-SV" dirty="0"/>
          </a:p>
        </p:txBody>
      </p:sp>
      <p:sp>
        <p:nvSpPr>
          <p:cNvPr id="5" name="Marcador de pie de página 4">
            <a:extLst>
              <a:ext uri="{FF2B5EF4-FFF2-40B4-BE49-F238E27FC236}">
                <a16:creationId xmlns:a16="http://schemas.microsoft.com/office/drawing/2014/main" id="{9061F4E1-1BF0-4789-A176-51D8B8D8FDEB}"/>
              </a:ext>
            </a:extLst>
          </p:cNvPr>
          <p:cNvSpPr>
            <a:spLocks noGrp="1"/>
          </p:cNvSpPr>
          <p:nvPr>
            <p:ph type="ftr" sz="quarter" idx="11"/>
          </p:nvPr>
        </p:nvSpPr>
        <p:spPr/>
        <p:txBody>
          <a:bodyPr/>
          <a:lstStyle/>
          <a:p>
            <a:endParaRPr lang="es-SV" dirty="0"/>
          </a:p>
        </p:txBody>
      </p:sp>
      <p:sp>
        <p:nvSpPr>
          <p:cNvPr id="6" name="Marcador de número de diapositiva 5">
            <a:extLst>
              <a:ext uri="{FF2B5EF4-FFF2-40B4-BE49-F238E27FC236}">
                <a16:creationId xmlns:a16="http://schemas.microsoft.com/office/drawing/2014/main" id="{C45BE5A7-C396-4567-A2F8-BA3FCCEFEBF9}"/>
              </a:ext>
            </a:extLst>
          </p:cNvPr>
          <p:cNvSpPr>
            <a:spLocks noGrp="1"/>
          </p:cNvSpPr>
          <p:nvPr>
            <p:ph type="sldNum" sz="quarter" idx="12"/>
          </p:nvPr>
        </p:nvSpPr>
        <p:spPr/>
        <p:txBody>
          <a:bodyPr/>
          <a:lstStyle/>
          <a:p>
            <a:fld id="{79710E03-8F58-4CDF-8016-AD714939AAF8}" type="slidenum">
              <a:rPr lang="es-SV" smtClean="0"/>
              <a:t>‹Nº›</a:t>
            </a:fld>
            <a:endParaRPr lang="es-SV" dirty="0"/>
          </a:p>
        </p:txBody>
      </p:sp>
    </p:spTree>
    <p:extLst>
      <p:ext uri="{BB962C8B-B14F-4D97-AF65-F5344CB8AC3E}">
        <p14:creationId xmlns:p14="http://schemas.microsoft.com/office/powerpoint/2010/main" val="874485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extLst>
      <p:ext uri="{BB962C8B-B14F-4D97-AF65-F5344CB8AC3E}">
        <p14:creationId xmlns:p14="http://schemas.microsoft.com/office/powerpoint/2010/main" val="538664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ulo de sección y descripción 1">
  <p:cSld name="SECTION_TITLE_AND_DESCRIPTION_1">
    <p:spTree>
      <p:nvGrpSpPr>
        <p:cNvPr id="1" name="Shape 66"/>
        <p:cNvGrpSpPr/>
        <p:nvPr/>
      </p:nvGrpSpPr>
      <p:grpSpPr>
        <a:xfrm>
          <a:off x="0" y="0"/>
          <a:ext cx="0" cy="0"/>
          <a:chOff x="0" y="0"/>
          <a:chExt cx="0" cy="0"/>
        </a:xfrm>
      </p:grpSpPr>
      <p:sp>
        <p:nvSpPr>
          <p:cNvPr id="67" name="Google Shape;67;p10"/>
          <p:cNvSpPr/>
          <p:nvPr/>
        </p:nvSpPr>
        <p:spPr>
          <a:xfrm>
            <a:off x="21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0"/>
          <p:cNvSpPr txBox="1">
            <a:spLocks noGrp="1"/>
          </p:cNvSpPr>
          <p:nvPr>
            <p:ph type="body" idx="1"/>
          </p:nvPr>
        </p:nvSpPr>
        <p:spPr>
          <a:xfrm>
            <a:off x="369600" y="7243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cxnSp>
        <p:nvCxnSpPr>
          <p:cNvPr id="69" name="Google Shape;69;p10"/>
          <p:cNvCxnSpPr/>
          <p:nvPr/>
        </p:nvCxnSpPr>
        <p:spPr>
          <a:xfrm>
            <a:off x="459775" y="4495675"/>
            <a:ext cx="468300" cy="0"/>
          </a:xfrm>
          <a:prstGeom prst="straightConnector1">
            <a:avLst/>
          </a:prstGeom>
          <a:noFill/>
          <a:ln w="19050" cap="flat" cmpd="sng">
            <a:solidFill>
              <a:schemeClr val="lt1"/>
            </a:solidFill>
            <a:prstDash val="solid"/>
            <a:round/>
            <a:headEnd type="none" w="sm" len="sm"/>
            <a:tailEnd type="none" w="sm" len="sm"/>
          </a:ln>
        </p:spPr>
      </p:cxnSp>
      <p:sp>
        <p:nvSpPr>
          <p:cNvPr id="70" name="Google Shape;70;p10"/>
          <p:cNvSpPr txBox="1">
            <a:spLocks noGrp="1"/>
          </p:cNvSpPr>
          <p:nvPr>
            <p:ph type="title"/>
          </p:nvPr>
        </p:nvSpPr>
        <p:spPr>
          <a:xfrm>
            <a:off x="4784925" y="1010175"/>
            <a:ext cx="4045200" cy="1564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71" name="Google Shape;71;p10"/>
          <p:cNvSpPr txBox="1">
            <a:spLocks noGrp="1"/>
          </p:cNvSpPr>
          <p:nvPr>
            <p:ph type="subTitle" idx="2"/>
          </p:nvPr>
        </p:nvSpPr>
        <p:spPr>
          <a:xfrm>
            <a:off x="4915800" y="2769001"/>
            <a:ext cx="4045200" cy="126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2" name="Google Shape;72;p10"/>
          <p:cNvSpPr txBox="1">
            <a:spLocks noGrp="1"/>
          </p:cNvSpPr>
          <p:nvPr>
            <p:ph type="sldNum" idx="12"/>
          </p:nvPr>
        </p:nvSpPr>
        <p:spPr>
          <a:xfrm>
            <a:off x="3890531" y="4651365"/>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3"/>
        <p:cNvGrpSpPr/>
        <p:nvPr/>
      </p:nvGrpSpPr>
      <p:grpSpPr>
        <a:xfrm>
          <a:off x="0" y="0"/>
          <a:ext cx="0" cy="0"/>
          <a:chOff x="0" y="0"/>
          <a:chExt cx="0" cy="0"/>
        </a:xfrm>
      </p:grpSpPr>
      <p:sp>
        <p:nvSpPr>
          <p:cNvPr id="74" name="Google Shape;74;p11"/>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75" name="Google Shape;75;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6"/>
        <p:cNvGrpSpPr/>
        <p:nvPr/>
      </p:nvGrpSpPr>
      <p:grpSpPr>
        <a:xfrm>
          <a:off x="0" y="0"/>
          <a:ext cx="0" cy="0"/>
          <a:chOff x="0" y="0"/>
          <a:chExt cx="0" cy="0"/>
        </a:xfrm>
      </p:grpSpPr>
      <p:grpSp>
        <p:nvGrpSpPr>
          <p:cNvPr id="77" name="Google Shape;77;p12"/>
          <p:cNvGrpSpPr/>
          <p:nvPr/>
        </p:nvGrpSpPr>
        <p:grpSpPr>
          <a:xfrm>
            <a:off x="6098378" y="5"/>
            <a:ext cx="3045625" cy="2030570"/>
            <a:chOff x="6098378" y="5"/>
            <a:chExt cx="3045625" cy="2030570"/>
          </a:xfrm>
        </p:grpSpPr>
        <p:sp>
          <p:nvSpPr>
            <p:cNvPr id="78" name="Google Shape;78;p1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 name="Google Shape;83;p12"/>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84" name="Google Shape;84;p12"/>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85" name="Google Shape;85;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6"/>
        <p:cNvGrpSpPr/>
        <p:nvPr/>
      </p:nvGrpSpPr>
      <p:grpSpPr>
        <a:xfrm>
          <a:off x="0" y="0"/>
          <a:ext cx="0" cy="0"/>
          <a:chOff x="0" y="0"/>
          <a:chExt cx="0" cy="0"/>
        </a:xfrm>
      </p:grpSpPr>
      <p:sp>
        <p:nvSpPr>
          <p:cNvPr id="87" name="Google Shape;87;p1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6" r:id="rId6"/>
    <p:sldLayoutId id="2147483657" r:id="rId7"/>
    <p:sldLayoutId id="2147483658" r:id="rId8"/>
    <p:sldLayoutId id="2147483659" r:id="rId9"/>
    <p:sldLayoutId id="2147483661" r:id="rId10"/>
    <p:sldLayoutId id="214748366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4.pn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9.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5.png"/><Relationship Id="rId7"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5D67102-F748-4816-B415-D0BF5CBDAC93}"/>
              </a:ext>
            </a:extLst>
          </p:cNvPr>
          <p:cNvPicPr>
            <a:picLocks noChangeAspect="1"/>
          </p:cNvPicPr>
          <p:nvPr/>
        </p:nvPicPr>
        <p:blipFill>
          <a:blip r:embed="rId3"/>
          <a:stretch>
            <a:fillRect/>
          </a:stretch>
        </p:blipFill>
        <p:spPr>
          <a:xfrm>
            <a:off x="0" y="1"/>
            <a:ext cx="9144000" cy="5143499"/>
          </a:xfrm>
          <a:prstGeom prst="rect">
            <a:avLst/>
          </a:prstGeom>
        </p:spPr>
      </p:pic>
      <p:pic>
        <p:nvPicPr>
          <p:cNvPr id="6" name="Imagen 5">
            <a:extLst>
              <a:ext uri="{FF2B5EF4-FFF2-40B4-BE49-F238E27FC236}">
                <a16:creationId xmlns:a16="http://schemas.microsoft.com/office/drawing/2014/main" id="{CEBB76B0-4F4B-4D43-19C4-BC12B54388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1827" y="540907"/>
            <a:ext cx="2600346" cy="1147454"/>
          </a:xfrm>
          <a:prstGeom prst="rect">
            <a:avLst/>
          </a:prstGeom>
        </p:spPr>
      </p:pic>
      <p:sp>
        <p:nvSpPr>
          <p:cNvPr id="8" name="CuadroTexto 7">
            <a:extLst>
              <a:ext uri="{FF2B5EF4-FFF2-40B4-BE49-F238E27FC236}">
                <a16:creationId xmlns:a16="http://schemas.microsoft.com/office/drawing/2014/main" id="{35DC510C-CA2D-587A-2132-2BE51AC7DB05}"/>
              </a:ext>
            </a:extLst>
          </p:cNvPr>
          <p:cNvSpPr txBox="1"/>
          <p:nvPr/>
        </p:nvSpPr>
        <p:spPr>
          <a:xfrm>
            <a:off x="117308" y="1953844"/>
            <a:ext cx="8909384" cy="1477328"/>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defTabSz="685800">
              <a:buClrTx/>
            </a:pPr>
            <a:r>
              <a:rPr lang="es-ES" sz="4500" b="1" kern="100" dirty="0">
                <a:solidFill>
                  <a:prstClr val="white">
                    <a:lumMod val="50000"/>
                  </a:prstClr>
                </a:solidFill>
                <a:latin typeface="Open Sans Extrabold" panose="020B0906030804020204" pitchFamily="34" charset="0"/>
                <a:ea typeface="Open Sans Extrabold" panose="020B0906030804020204" pitchFamily="34" charset="0"/>
                <a:cs typeface="Open Sans Extrabold" panose="020B0906030804020204" pitchFamily="34" charset="0"/>
              </a:rPr>
              <a:t>Requisitos de accesibilidad para contenidos en la Web</a:t>
            </a:r>
            <a:endParaRPr lang="es-ES" sz="4500" b="1" kern="1200" dirty="0">
              <a:solidFill>
                <a:prstClr val="black"/>
              </a:solidFill>
              <a:latin typeface="Trebuchet MS" panose="020B0603020202020204" pitchFamily="34" charset="0"/>
              <a:ea typeface="+mn-ea"/>
              <a:cs typeface="+mn-cs"/>
            </a:endParaRPr>
          </a:p>
        </p:txBody>
      </p:sp>
      <p:sp>
        <p:nvSpPr>
          <p:cNvPr id="2" name="CuadroTexto 1">
            <a:extLst>
              <a:ext uri="{FF2B5EF4-FFF2-40B4-BE49-F238E27FC236}">
                <a16:creationId xmlns:a16="http://schemas.microsoft.com/office/drawing/2014/main" id="{1929BB26-3025-FE4C-9BB1-C9DB7455EE07}"/>
              </a:ext>
            </a:extLst>
          </p:cNvPr>
          <p:cNvSpPr txBox="1"/>
          <p:nvPr/>
        </p:nvSpPr>
        <p:spPr>
          <a:xfrm>
            <a:off x="7357934" y="4600924"/>
            <a:ext cx="780983" cy="438582"/>
          </a:xfrm>
          <a:prstGeom prst="rect">
            <a:avLst/>
          </a:prstGeom>
          <a:noFill/>
        </p:spPr>
        <p:txBody>
          <a:bodyPr wrap="none" rtlCol="0">
            <a:spAutoFit/>
          </a:bodyPr>
          <a:lstStyle/>
          <a:p>
            <a:pPr algn="ctr" defTabSz="685800">
              <a:buClrTx/>
            </a:pPr>
            <a:r>
              <a:rPr lang="es-SV" sz="2250" b="1" kern="1200" dirty="0">
                <a:solidFill>
                  <a:srgbClr val="44546A">
                    <a:lumMod val="50000"/>
                  </a:srgbClr>
                </a:solidFill>
                <a:latin typeface="Bembo Std" panose="02020605060306020A03" pitchFamily="18" charset="0"/>
                <a:ea typeface="+mn-ea"/>
                <a:cs typeface="+mn-cs"/>
              </a:rPr>
              <a:t>2024</a:t>
            </a:r>
          </a:p>
        </p:txBody>
      </p:sp>
      <p:sp>
        <p:nvSpPr>
          <p:cNvPr id="4" name="CuadroTexto 3">
            <a:extLst>
              <a:ext uri="{FF2B5EF4-FFF2-40B4-BE49-F238E27FC236}">
                <a16:creationId xmlns:a16="http://schemas.microsoft.com/office/drawing/2014/main" id="{6E2434FE-A62B-6071-4551-D94C10A3C852}"/>
              </a:ext>
            </a:extLst>
          </p:cNvPr>
          <p:cNvSpPr txBox="1"/>
          <p:nvPr/>
        </p:nvSpPr>
        <p:spPr>
          <a:xfrm>
            <a:off x="787706" y="3554382"/>
            <a:ext cx="7568588" cy="461665"/>
          </a:xfrm>
          <a:prstGeom prst="rect">
            <a:avLst/>
          </a:prstGeom>
          <a:noFill/>
        </p:spPr>
        <p:txBody>
          <a:bodyPr wrap="square">
            <a:spAutoFit/>
          </a:bodyPr>
          <a:lstStyle/>
          <a:p>
            <a:pPr algn="ctr"/>
            <a:r>
              <a:rPr lang="es-SV" sz="2400" b="1" dirty="0"/>
              <a:t>Norma Técnica Salvadoreña (NTS) 35.105.01:20</a:t>
            </a:r>
          </a:p>
        </p:txBody>
      </p:sp>
    </p:spTree>
    <p:extLst>
      <p:ext uri="{BB962C8B-B14F-4D97-AF65-F5344CB8AC3E}">
        <p14:creationId xmlns:p14="http://schemas.microsoft.com/office/powerpoint/2010/main" val="196632297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3" name="Google Shape;163;p21"/>
          <p:cNvSpPr/>
          <p:nvPr/>
        </p:nvSpPr>
        <p:spPr>
          <a:xfrm>
            <a:off x="432350" y="1304875"/>
            <a:ext cx="2469300" cy="607800"/>
          </a:xfrm>
          <a:prstGeom prst="homePlate">
            <a:avLst>
              <a:gd name="adj" fmla="val 50000"/>
            </a:avLst>
          </a:prstGeom>
          <a:solidFill>
            <a:srgbClr val="1F3864"/>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64" name="Google Shape;164;p21"/>
          <p:cNvSpPr txBox="1">
            <a:spLocks noGrp="1"/>
          </p:cNvSpPr>
          <p:nvPr>
            <p:ph type="body" idx="4294967295"/>
          </p:nvPr>
        </p:nvSpPr>
        <p:spPr>
          <a:xfrm>
            <a:off x="432350" y="1451576"/>
            <a:ext cx="2257200" cy="314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s">
                <a:solidFill>
                  <a:schemeClr val="lt1"/>
                </a:solidFill>
              </a:rPr>
              <a:t>Nivel A</a:t>
            </a:r>
            <a:endParaRPr>
              <a:solidFill>
                <a:schemeClr val="lt1"/>
              </a:solidFill>
            </a:endParaRPr>
          </a:p>
        </p:txBody>
      </p:sp>
      <p:sp>
        <p:nvSpPr>
          <p:cNvPr id="165" name="Google Shape;165;p21"/>
          <p:cNvSpPr txBox="1">
            <a:spLocks noGrp="1"/>
          </p:cNvSpPr>
          <p:nvPr>
            <p:ph type="body" idx="4294967295"/>
          </p:nvPr>
        </p:nvSpPr>
        <p:spPr>
          <a:xfrm>
            <a:off x="432350" y="2070575"/>
            <a:ext cx="2471700" cy="2650800"/>
          </a:xfrm>
          <a:prstGeom prst="rect">
            <a:avLst/>
          </a:prstGeom>
        </p:spPr>
        <p:txBody>
          <a:bodyPr spcFirstLastPara="1" wrap="square" lIns="91425" tIns="91425" rIns="91425" bIns="91425" anchor="t" anchorCtr="0">
            <a:noAutofit/>
          </a:bodyPr>
          <a:lstStyle/>
          <a:p>
            <a:pPr marL="0" lvl="0" indent="0" algn="just" rtl="0">
              <a:spcBef>
                <a:spcPts val="0"/>
              </a:spcBef>
              <a:spcAft>
                <a:spcPts val="800"/>
              </a:spcAft>
              <a:buNone/>
            </a:pPr>
            <a:r>
              <a:rPr lang="es" sz="1600" dirty="0"/>
              <a:t>La página web satisface todos los Criterios de Conformidad del Nivel A, o proporciona una versión alternativa conforme Nivel A</a:t>
            </a:r>
            <a:endParaRPr sz="1600" dirty="0"/>
          </a:p>
        </p:txBody>
      </p:sp>
      <p:sp>
        <p:nvSpPr>
          <p:cNvPr id="166" name="Google Shape;166;p21"/>
          <p:cNvSpPr/>
          <p:nvPr/>
        </p:nvSpPr>
        <p:spPr>
          <a:xfrm>
            <a:off x="3044777" y="1304875"/>
            <a:ext cx="2760600" cy="607800"/>
          </a:xfrm>
          <a:prstGeom prst="chevron">
            <a:avLst>
              <a:gd name="adj" fmla="val 50000"/>
            </a:avLst>
          </a:prstGeom>
          <a:solidFill>
            <a:srgbClr val="1F3864"/>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67" name="Google Shape;167;p21"/>
          <p:cNvSpPr txBox="1">
            <a:spLocks noGrp="1"/>
          </p:cNvSpPr>
          <p:nvPr>
            <p:ph type="body" idx="4294967295"/>
          </p:nvPr>
        </p:nvSpPr>
        <p:spPr>
          <a:xfrm>
            <a:off x="3336150" y="1451576"/>
            <a:ext cx="2257200" cy="314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s">
                <a:solidFill>
                  <a:schemeClr val="lt1"/>
                </a:solidFill>
              </a:rPr>
              <a:t>Nivel AA</a:t>
            </a:r>
            <a:endParaRPr>
              <a:solidFill>
                <a:schemeClr val="lt1"/>
              </a:solidFill>
            </a:endParaRPr>
          </a:p>
        </p:txBody>
      </p:sp>
      <p:sp>
        <p:nvSpPr>
          <p:cNvPr id="168" name="Google Shape;168;p21"/>
          <p:cNvSpPr txBox="1">
            <a:spLocks noGrp="1"/>
          </p:cNvSpPr>
          <p:nvPr>
            <p:ph type="body" idx="4294967295"/>
          </p:nvPr>
        </p:nvSpPr>
        <p:spPr>
          <a:xfrm>
            <a:off x="3336146" y="2070575"/>
            <a:ext cx="2471700" cy="2650800"/>
          </a:xfrm>
          <a:prstGeom prst="rect">
            <a:avLst/>
          </a:prstGeom>
        </p:spPr>
        <p:txBody>
          <a:bodyPr spcFirstLastPara="1" wrap="square" lIns="91425" tIns="91425" rIns="91425" bIns="91425" anchor="t" anchorCtr="0">
            <a:noAutofit/>
          </a:bodyPr>
          <a:lstStyle/>
          <a:p>
            <a:pPr marL="0" lvl="0" indent="0" algn="just" rtl="0">
              <a:spcBef>
                <a:spcPts val="0"/>
              </a:spcBef>
              <a:spcAft>
                <a:spcPts val="800"/>
              </a:spcAft>
              <a:buNone/>
            </a:pPr>
            <a:r>
              <a:rPr lang="es" sz="1600" dirty="0"/>
              <a:t>La página web satisface todos los Criterios de Conformidad de los Niveles A y AA, o se proporciona una versión alternativa conforme al Nivel AA </a:t>
            </a:r>
            <a:endParaRPr sz="1600" dirty="0"/>
          </a:p>
        </p:txBody>
      </p:sp>
      <p:sp>
        <p:nvSpPr>
          <p:cNvPr id="169" name="Google Shape;169;p21"/>
          <p:cNvSpPr/>
          <p:nvPr/>
        </p:nvSpPr>
        <p:spPr>
          <a:xfrm>
            <a:off x="5948502" y="1304875"/>
            <a:ext cx="2760600" cy="607800"/>
          </a:xfrm>
          <a:prstGeom prst="chevron">
            <a:avLst>
              <a:gd name="adj" fmla="val 50000"/>
            </a:avLst>
          </a:prstGeom>
          <a:solidFill>
            <a:srgbClr val="1F3864"/>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70" name="Google Shape;170;p21"/>
          <p:cNvSpPr txBox="1">
            <a:spLocks noGrp="1"/>
          </p:cNvSpPr>
          <p:nvPr>
            <p:ph type="body" idx="4294967295"/>
          </p:nvPr>
        </p:nvSpPr>
        <p:spPr>
          <a:xfrm>
            <a:off x="6254233" y="1451576"/>
            <a:ext cx="2257200" cy="314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s">
                <a:solidFill>
                  <a:schemeClr val="lt1"/>
                </a:solidFill>
              </a:rPr>
              <a:t>Nivel AAA</a:t>
            </a:r>
            <a:endParaRPr>
              <a:solidFill>
                <a:schemeClr val="lt1"/>
              </a:solidFill>
            </a:endParaRPr>
          </a:p>
        </p:txBody>
      </p:sp>
      <p:sp>
        <p:nvSpPr>
          <p:cNvPr id="171" name="Google Shape;171;p21"/>
          <p:cNvSpPr txBox="1">
            <a:spLocks noGrp="1"/>
          </p:cNvSpPr>
          <p:nvPr>
            <p:ph type="body" idx="4294967295"/>
          </p:nvPr>
        </p:nvSpPr>
        <p:spPr>
          <a:xfrm>
            <a:off x="6254226" y="2070575"/>
            <a:ext cx="2471700" cy="2650800"/>
          </a:xfrm>
          <a:prstGeom prst="rect">
            <a:avLst/>
          </a:prstGeom>
        </p:spPr>
        <p:txBody>
          <a:bodyPr spcFirstLastPara="1" wrap="square" lIns="91425" tIns="91425" rIns="91425" bIns="91425" anchor="t" anchorCtr="0">
            <a:noAutofit/>
          </a:bodyPr>
          <a:lstStyle/>
          <a:p>
            <a:pPr marL="0" lvl="0" indent="0" algn="just" rtl="0">
              <a:spcBef>
                <a:spcPts val="0"/>
              </a:spcBef>
              <a:spcAft>
                <a:spcPts val="800"/>
              </a:spcAft>
              <a:buNone/>
            </a:pPr>
            <a:r>
              <a:rPr lang="es" sz="1600"/>
              <a:t>La página web satisface todos los Criterios de Conformidad de los Niveles A, AA y AAA, o proporciona una versión alternativa conforme al Nivel AAA</a:t>
            </a:r>
            <a:endParaRPr sz="1600"/>
          </a:p>
        </p:txBody>
      </p:sp>
      <p:pic>
        <p:nvPicPr>
          <p:cNvPr id="2" name="Google Shape;93;p2">
            <a:extLst>
              <a:ext uri="{FF2B5EF4-FFF2-40B4-BE49-F238E27FC236}">
                <a16:creationId xmlns:a16="http://schemas.microsoft.com/office/drawing/2014/main" id="{B2D8AE94-8F37-BE3B-FA54-E0D743DC78C7}"/>
              </a:ext>
            </a:extLst>
          </p:cNvPr>
          <p:cNvPicPr preferRelativeResize="0"/>
          <p:nvPr/>
        </p:nvPicPr>
        <p:blipFill rotWithShape="1">
          <a:blip r:embed="rId3">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4790A8C4-96B6-CDCE-19C5-330CC5ED06C3}"/>
              </a:ext>
            </a:extLst>
          </p:cNvPr>
          <p:cNvPicPr preferRelativeResize="0"/>
          <p:nvPr/>
        </p:nvPicPr>
        <p:blipFill rotWithShape="1">
          <a:blip r:embed="rId4">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7DC6D6AF-03BC-316F-CF43-BFD6314DCB0F}"/>
              </a:ext>
            </a:extLst>
          </p:cNvPr>
          <p:cNvSpPr/>
          <p:nvPr/>
        </p:nvSpPr>
        <p:spPr>
          <a:xfrm>
            <a:off x="0" y="231934"/>
            <a:ext cx="6786350"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AC245B62-92AE-6F7B-C476-5AD53F255043}"/>
              </a:ext>
            </a:extLst>
          </p:cNvPr>
          <p:cNvSpPr txBox="1"/>
          <p:nvPr/>
        </p:nvSpPr>
        <p:spPr>
          <a:xfrm>
            <a:off x="155610" y="284054"/>
            <a:ext cx="647513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Nivel de conformidad</a:t>
            </a:r>
            <a:endParaRPr sz="1350" kern="1200" dirty="0">
              <a:solidFill>
                <a:prstClr val="black"/>
              </a:solidFill>
              <a:latin typeface="Calibri" panose="020F0502020204030204"/>
              <a:ea typeface="+mn-ea"/>
              <a:cs typeface="+mn-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59"/>
          <p:cNvSpPr txBox="1">
            <a:spLocks noGrp="1"/>
          </p:cNvSpPr>
          <p:nvPr>
            <p:ph type="title" idx="4294967295"/>
          </p:nvPr>
        </p:nvSpPr>
        <p:spPr>
          <a:xfrm>
            <a:off x="500856" y="1149639"/>
            <a:ext cx="8142287" cy="83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4400" dirty="0">
                <a:latin typeface="Trebuchet MS" panose="020B0603020202020204" pitchFamily="34" charset="0"/>
              </a:rPr>
              <a:t>Criterios de conformidad</a:t>
            </a:r>
            <a:endParaRPr sz="4400" dirty="0">
              <a:latin typeface="Trebuchet MS" panose="020B0603020202020204" pitchFamily="34" charset="0"/>
            </a:endParaRPr>
          </a:p>
          <a:p>
            <a:pPr marL="0" lvl="0" indent="0" algn="ctr" rtl="0">
              <a:spcBef>
                <a:spcPts val="0"/>
              </a:spcBef>
              <a:spcAft>
                <a:spcPts val="0"/>
              </a:spcAft>
              <a:buNone/>
            </a:pPr>
            <a:r>
              <a:rPr lang="es" sz="4400" dirty="0">
                <a:latin typeface="Trebuchet MS" panose="020B0603020202020204" pitchFamily="34" charset="0"/>
              </a:rPr>
              <a:t>Nivel AAA</a:t>
            </a:r>
            <a:endParaRPr sz="4400" dirty="0">
              <a:latin typeface="Trebuchet MS" panose="020B0603020202020204" pitchFamily="34" charset="0"/>
            </a:endParaRPr>
          </a:p>
        </p:txBody>
      </p:sp>
      <p:pic>
        <p:nvPicPr>
          <p:cNvPr id="504" name="Google Shape;504;p59"/>
          <p:cNvPicPr preferRelativeResize="0"/>
          <p:nvPr/>
        </p:nvPicPr>
        <p:blipFill>
          <a:blip r:embed="rId3">
            <a:alphaModFix/>
          </a:blip>
          <a:stretch>
            <a:fillRect/>
          </a:stretch>
        </p:blipFill>
        <p:spPr>
          <a:xfrm>
            <a:off x="3620128" y="3041989"/>
            <a:ext cx="1903743" cy="1903743"/>
          </a:xfrm>
          <a:prstGeom prst="rect">
            <a:avLst/>
          </a:prstGeom>
          <a:noFill/>
          <a:ln>
            <a:noFill/>
          </a:ln>
        </p:spPr>
      </p:pic>
      <p:pic>
        <p:nvPicPr>
          <p:cNvPr id="2" name="Google Shape;93;p2">
            <a:extLst>
              <a:ext uri="{FF2B5EF4-FFF2-40B4-BE49-F238E27FC236}">
                <a16:creationId xmlns:a16="http://schemas.microsoft.com/office/drawing/2014/main" id="{DCA37252-AC3E-31A1-B4B8-96D117CEBBCE}"/>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BAC775FF-DDEE-8531-3537-4DE924A706B8}"/>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60"/>
          <p:cNvSpPr txBox="1">
            <a:spLocks noGrp="1"/>
          </p:cNvSpPr>
          <p:nvPr>
            <p:ph type="title" idx="4294967295"/>
          </p:nvPr>
        </p:nvSpPr>
        <p:spPr>
          <a:xfrm>
            <a:off x="5099050" y="128588"/>
            <a:ext cx="4044950" cy="6699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900"/>
              <a:t>Ejemplo</a:t>
            </a:r>
            <a:endParaRPr sz="2900"/>
          </a:p>
        </p:txBody>
      </p:sp>
      <p:sp>
        <p:nvSpPr>
          <p:cNvPr id="510" name="Google Shape;510;p60"/>
          <p:cNvSpPr txBox="1">
            <a:spLocks noGrp="1"/>
          </p:cNvSpPr>
          <p:nvPr>
            <p:ph type="body" idx="4294967295"/>
          </p:nvPr>
        </p:nvSpPr>
        <p:spPr>
          <a:xfrm>
            <a:off x="276225" y="1624013"/>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dirty="0"/>
              <a:t>Se proporciona una interpretación en Lengua de Señas Salvadoreña, LESSA, para todo el contenido de audio grabado dentro de contenido multimedia sincronizado.</a:t>
            </a:r>
            <a:endParaRPr dirty="0"/>
          </a:p>
        </p:txBody>
      </p:sp>
      <p:sp>
        <p:nvSpPr>
          <p:cNvPr id="511" name="Google Shape;511;p60"/>
          <p:cNvSpPr txBox="1">
            <a:spLocks noGrp="1"/>
          </p:cNvSpPr>
          <p:nvPr>
            <p:ph type="title" idx="4294967295"/>
          </p:nvPr>
        </p:nvSpPr>
        <p:spPr>
          <a:xfrm>
            <a:off x="172244" y="1088231"/>
            <a:ext cx="4044950" cy="5357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Lengua de señas (grabado)</a:t>
            </a:r>
            <a:endParaRPr sz="2500" dirty="0">
              <a:solidFill>
                <a:schemeClr val="bg2"/>
              </a:solidFill>
            </a:endParaRPr>
          </a:p>
        </p:txBody>
      </p:sp>
      <p:sp>
        <p:nvSpPr>
          <p:cNvPr id="512" name="Google Shape;512;p60"/>
          <p:cNvSpPr txBox="1">
            <a:spLocks noGrp="1"/>
          </p:cNvSpPr>
          <p:nvPr>
            <p:ph type="title" idx="4294967295"/>
          </p:nvPr>
        </p:nvSpPr>
        <p:spPr>
          <a:xfrm>
            <a:off x="7594600" y="4560888"/>
            <a:ext cx="1549400" cy="5810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200"/>
              <a:t>Nivel AAA</a:t>
            </a:r>
            <a:endParaRPr sz="2200"/>
          </a:p>
        </p:txBody>
      </p:sp>
      <p:pic>
        <p:nvPicPr>
          <p:cNvPr id="513" name="Google Shape;513;p60"/>
          <p:cNvPicPr preferRelativeResize="0"/>
          <p:nvPr/>
        </p:nvPicPr>
        <p:blipFill>
          <a:blip r:embed="rId3">
            <a:alphaModFix/>
          </a:blip>
          <a:stretch>
            <a:fillRect/>
          </a:stretch>
        </p:blipFill>
        <p:spPr>
          <a:xfrm>
            <a:off x="4698025" y="1343312"/>
            <a:ext cx="4284249" cy="2456875"/>
          </a:xfrm>
          <a:prstGeom prst="rect">
            <a:avLst/>
          </a:prstGeom>
          <a:noFill/>
          <a:ln>
            <a:noFill/>
          </a:ln>
        </p:spPr>
      </p:pic>
      <p:pic>
        <p:nvPicPr>
          <p:cNvPr id="2" name="Google Shape;93;p2">
            <a:extLst>
              <a:ext uri="{FF2B5EF4-FFF2-40B4-BE49-F238E27FC236}">
                <a16:creationId xmlns:a16="http://schemas.microsoft.com/office/drawing/2014/main" id="{396BEF55-CF97-44F7-849E-77DEA5B10EB0}"/>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ECF4D539-3A09-5601-5E43-BF2BA868C029}"/>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9336F769-6C7A-620F-4CA8-CCD7037212D6}"/>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B12EC395-0E7E-6421-08EB-3AB480E5B077}"/>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1</a:t>
            </a:r>
            <a:endParaRPr lang="es-MX" sz="1350" kern="1200" dirty="0">
              <a:solidFill>
                <a:prstClr val="black"/>
              </a:solidFill>
              <a:latin typeface="Calibri" panose="020F0502020204030204"/>
              <a:ea typeface="+mn-ea"/>
              <a:cs typeface="+mn-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61"/>
          <p:cNvSpPr txBox="1">
            <a:spLocks noGrp="1"/>
          </p:cNvSpPr>
          <p:nvPr>
            <p:ph type="title" idx="4294967295"/>
          </p:nvPr>
        </p:nvSpPr>
        <p:spPr>
          <a:xfrm>
            <a:off x="5099050" y="128588"/>
            <a:ext cx="4044950" cy="6699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900"/>
              <a:t>Ejemplo</a:t>
            </a:r>
            <a:endParaRPr sz="2900"/>
          </a:p>
        </p:txBody>
      </p:sp>
      <p:sp>
        <p:nvSpPr>
          <p:cNvPr id="519" name="Google Shape;519;p61"/>
          <p:cNvSpPr txBox="1">
            <a:spLocks noGrp="1"/>
          </p:cNvSpPr>
          <p:nvPr>
            <p:ph type="body" idx="4294967295"/>
          </p:nvPr>
        </p:nvSpPr>
        <p:spPr>
          <a:xfrm>
            <a:off x="342900" y="1624013"/>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sz="1750" dirty="0"/>
              <a:t>Cuando las pausas en el audio de primer plano son insuficientes para permitir que la audiodescripción comunique el significado del vídeo, se proporciona una audiodescripción ampliada para todos los contenidos de vídeo grabado dentro de contenido multimedia sincronizado.</a:t>
            </a:r>
            <a:endParaRPr sz="1750" dirty="0"/>
          </a:p>
        </p:txBody>
      </p:sp>
      <p:sp>
        <p:nvSpPr>
          <p:cNvPr id="520" name="Google Shape;520;p61"/>
          <p:cNvSpPr txBox="1">
            <a:spLocks noGrp="1"/>
          </p:cNvSpPr>
          <p:nvPr>
            <p:ph type="title" idx="4294967295"/>
          </p:nvPr>
        </p:nvSpPr>
        <p:spPr>
          <a:xfrm>
            <a:off x="238919" y="888565"/>
            <a:ext cx="4044950" cy="82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Audiodescripción ampliada (grabada)</a:t>
            </a:r>
            <a:endParaRPr sz="2500" dirty="0">
              <a:solidFill>
                <a:schemeClr val="bg2"/>
              </a:solidFill>
            </a:endParaRPr>
          </a:p>
        </p:txBody>
      </p:sp>
      <p:sp>
        <p:nvSpPr>
          <p:cNvPr id="521" name="Google Shape;521;p61"/>
          <p:cNvSpPr txBox="1">
            <a:spLocks noGrp="1"/>
          </p:cNvSpPr>
          <p:nvPr>
            <p:ph type="title" idx="4294967295"/>
          </p:nvPr>
        </p:nvSpPr>
        <p:spPr>
          <a:xfrm>
            <a:off x="7594600" y="4560888"/>
            <a:ext cx="1549400" cy="5810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200"/>
              <a:t>Nivel AAA</a:t>
            </a:r>
            <a:endParaRPr sz="2200"/>
          </a:p>
        </p:txBody>
      </p:sp>
      <p:pic>
        <p:nvPicPr>
          <p:cNvPr id="522" name="Google Shape;522;p61"/>
          <p:cNvPicPr preferRelativeResize="0"/>
          <p:nvPr/>
        </p:nvPicPr>
        <p:blipFill>
          <a:blip r:embed="rId3">
            <a:alphaModFix/>
          </a:blip>
          <a:stretch>
            <a:fillRect/>
          </a:stretch>
        </p:blipFill>
        <p:spPr>
          <a:xfrm>
            <a:off x="4627950" y="960088"/>
            <a:ext cx="4424400" cy="3223316"/>
          </a:xfrm>
          <a:prstGeom prst="rect">
            <a:avLst/>
          </a:prstGeom>
          <a:noFill/>
          <a:ln>
            <a:noFill/>
          </a:ln>
        </p:spPr>
      </p:pic>
      <p:pic>
        <p:nvPicPr>
          <p:cNvPr id="2" name="Google Shape;93;p2">
            <a:extLst>
              <a:ext uri="{FF2B5EF4-FFF2-40B4-BE49-F238E27FC236}">
                <a16:creationId xmlns:a16="http://schemas.microsoft.com/office/drawing/2014/main" id="{65BC1462-E8C4-D354-58BC-C1A6DD3CFE68}"/>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B4F87B66-8545-AE4E-370B-386733BF2661}"/>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30C00319-3E3B-845D-8CBB-98530C115633}"/>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29A93305-00EF-489A-3B8E-748B4FEEE0F5}"/>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2</a:t>
            </a:r>
            <a:endParaRPr lang="es-MX" sz="1350" kern="1200" dirty="0">
              <a:solidFill>
                <a:prstClr val="black"/>
              </a:solidFill>
              <a:latin typeface="Calibri" panose="020F0502020204030204"/>
              <a:ea typeface="+mn-ea"/>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62"/>
          <p:cNvSpPr txBox="1">
            <a:spLocks noGrp="1"/>
          </p:cNvSpPr>
          <p:nvPr>
            <p:ph type="title" idx="4294967295"/>
          </p:nvPr>
        </p:nvSpPr>
        <p:spPr>
          <a:xfrm>
            <a:off x="5099050" y="128588"/>
            <a:ext cx="4044950" cy="6699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900"/>
              <a:t>Ejemplo</a:t>
            </a:r>
            <a:endParaRPr sz="2900"/>
          </a:p>
        </p:txBody>
      </p:sp>
      <p:sp>
        <p:nvSpPr>
          <p:cNvPr id="528" name="Google Shape;528;p62"/>
          <p:cNvSpPr txBox="1">
            <a:spLocks noGrp="1"/>
          </p:cNvSpPr>
          <p:nvPr>
            <p:ph type="body" idx="4294967295"/>
          </p:nvPr>
        </p:nvSpPr>
        <p:spPr>
          <a:xfrm>
            <a:off x="281250" y="1619251"/>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sz="1750" dirty="0"/>
              <a:t>Se debe proporcionar una alternativa para los medios tempodependientes, tanto para todos los contenidos multimedia sincronizados grabados como para todos los medios de sólo vídeo.</a:t>
            </a:r>
            <a:endParaRPr sz="1750" dirty="0"/>
          </a:p>
        </p:txBody>
      </p:sp>
      <p:sp>
        <p:nvSpPr>
          <p:cNvPr id="529" name="Google Shape;529;p62"/>
          <p:cNvSpPr txBox="1">
            <a:spLocks noGrp="1"/>
          </p:cNvSpPr>
          <p:nvPr>
            <p:ph type="title" idx="4294967295"/>
          </p:nvPr>
        </p:nvSpPr>
        <p:spPr>
          <a:xfrm>
            <a:off x="177269" y="946114"/>
            <a:ext cx="4044950" cy="83246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Medio alternativo (grabado)</a:t>
            </a:r>
            <a:endParaRPr sz="2500" dirty="0">
              <a:solidFill>
                <a:schemeClr val="bg2"/>
              </a:solidFill>
            </a:endParaRPr>
          </a:p>
        </p:txBody>
      </p:sp>
      <p:sp>
        <p:nvSpPr>
          <p:cNvPr id="530" name="Google Shape;530;p62"/>
          <p:cNvSpPr txBox="1">
            <a:spLocks noGrp="1"/>
          </p:cNvSpPr>
          <p:nvPr>
            <p:ph type="title" idx="4294967295"/>
          </p:nvPr>
        </p:nvSpPr>
        <p:spPr>
          <a:xfrm>
            <a:off x="7594600" y="4560888"/>
            <a:ext cx="1549400" cy="5810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200"/>
              <a:t>Nivel AAA</a:t>
            </a:r>
            <a:endParaRPr sz="2200"/>
          </a:p>
        </p:txBody>
      </p:sp>
      <p:pic>
        <p:nvPicPr>
          <p:cNvPr id="531" name="Google Shape;531;p62"/>
          <p:cNvPicPr preferRelativeResize="0"/>
          <p:nvPr/>
        </p:nvPicPr>
        <p:blipFill>
          <a:blip r:embed="rId3">
            <a:alphaModFix/>
          </a:blip>
          <a:stretch>
            <a:fillRect/>
          </a:stretch>
        </p:blipFill>
        <p:spPr>
          <a:xfrm>
            <a:off x="4817551" y="786788"/>
            <a:ext cx="4045199" cy="3722328"/>
          </a:xfrm>
          <a:prstGeom prst="rect">
            <a:avLst/>
          </a:prstGeom>
          <a:noFill/>
          <a:ln>
            <a:noFill/>
          </a:ln>
        </p:spPr>
      </p:pic>
      <p:pic>
        <p:nvPicPr>
          <p:cNvPr id="2" name="Google Shape;93;p2">
            <a:extLst>
              <a:ext uri="{FF2B5EF4-FFF2-40B4-BE49-F238E27FC236}">
                <a16:creationId xmlns:a16="http://schemas.microsoft.com/office/drawing/2014/main" id="{45461122-A61F-874E-B833-90EE436A98D0}"/>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C73B5C04-BF37-E8E2-A4BF-CAF237470F32}"/>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455D8E2C-E8AE-BE58-8818-0C0882472B52}"/>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32640D81-4E97-89C4-0BBB-119690401423}"/>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3</a:t>
            </a:r>
            <a:endParaRPr lang="es-MX" sz="1350" kern="1200" dirty="0">
              <a:solidFill>
                <a:prstClr val="black"/>
              </a:solidFill>
              <a:latin typeface="Calibri" panose="020F0502020204030204"/>
              <a:ea typeface="+mn-ea"/>
              <a:cs typeface="+mn-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63"/>
          <p:cNvSpPr txBox="1">
            <a:spLocks noGrp="1"/>
          </p:cNvSpPr>
          <p:nvPr>
            <p:ph type="title" idx="4294967295"/>
          </p:nvPr>
        </p:nvSpPr>
        <p:spPr>
          <a:xfrm>
            <a:off x="5099050" y="128588"/>
            <a:ext cx="4044950" cy="6699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900"/>
              <a:t>Ejemplo</a:t>
            </a:r>
            <a:endParaRPr sz="2900"/>
          </a:p>
        </p:txBody>
      </p:sp>
      <p:sp>
        <p:nvSpPr>
          <p:cNvPr id="537" name="Google Shape;537;p63"/>
          <p:cNvSpPr txBox="1">
            <a:spLocks noGrp="1"/>
          </p:cNvSpPr>
          <p:nvPr>
            <p:ph type="body" idx="4294967295"/>
          </p:nvPr>
        </p:nvSpPr>
        <p:spPr>
          <a:xfrm>
            <a:off x="313450" y="1624013"/>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sz="1750" dirty="0"/>
              <a:t>La presentación visual de texto e imágenes de texto tiene una relación de contraste a escala de al menos, 7:1 (Léase 7 a 1).</a:t>
            </a:r>
            <a:endParaRPr sz="1750" dirty="0"/>
          </a:p>
        </p:txBody>
      </p:sp>
      <p:sp>
        <p:nvSpPr>
          <p:cNvPr id="538" name="Google Shape;538;p63"/>
          <p:cNvSpPr txBox="1">
            <a:spLocks noGrp="1"/>
          </p:cNvSpPr>
          <p:nvPr>
            <p:ph type="title" idx="4294967295"/>
          </p:nvPr>
        </p:nvSpPr>
        <p:spPr>
          <a:xfrm>
            <a:off x="209469" y="1088231"/>
            <a:ext cx="4044950" cy="5357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Contraste (mejorado)</a:t>
            </a:r>
            <a:endParaRPr sz="2500" dirty="0">
              <a:solidFill>
                <a:schemeClr val="bg2"/>
              </a:solidFill>
            </a:endParaRPr>
          </a:p>
        </p:txBody>
      </p:sp>
      <p:sp>
        <p:nvSpPr>
          <p:cNvPr id="539" name="Google Shape;539;p63"/>
          <p:cNvSpPr txBox="1">
            <a:spLocks noGrp="1"/>
          </p:cNvSpPr>
          <p:nvPr>
            <p:ph type="title" idx="4294967295"/>
          </p:nvPr>
        </p:nvSpPr>
        <p:spPr>
          <a:xfrm>
            <a:off x="7594600" y="4560888"/>
            <a:ext cx="1549400" cy="5810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200"/>
              <a:t>Nivel AAA</a:t>
            </a:r>
            <a:endParaRPr sz="2200"/>
          </a:p>
        </p:txBody>
      </p:sp>
      <p:pic>
        <p:nvPicPr>
          <p:cNvPr id="540" name="Google Shape;540;p63"/>
          <p:cNvPicPr preferRelativeResize="0"/>
          <p:nvPr/>
        </p:nvPicPr>
        <p:blipFill>
          <a:blip r:embed="rId3">
            <a:alphaModFix/>
          </a:blip>
          <a:stretch>
            <a:fillRect/>
          </a:stretch>
        </p:blipFill>
        <p:spPr>
          <a:xfrm>
            <a:off x="4849750" y="842850"/>
            <a:ext cx="3980800" cy="3457776"/>
          </a:xfrm>
          <a:prstGeom prst="rect">
            <a:avLst/>
          </a:prstGeom>
          <a:noFill/>
          <a:ln>
            <a:noFill/>
          </a:ln>
        </p:spPr>
      </p:pic>
      <p:pic>
        <p:nvPicPr>
          <p:cNvPr id="2" name="Google Shape;93;p2">
            <a:extLst>
              <a:ext uri="{FF2B5EF4-FFF2-40B4-BE49-F238E27FC236}">
                <a16:creationId xmlns:a16="http://schemas.microsoft.com/office/drawing/2014/main" id="{8BD862C1-5F0A-9FFF-55F7-BE0BEC23053B}"/>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55838D92-E208-32B4-8012-B5EDFEB9FB31}"/>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6ED2A778-0806-74B0-0CEE-65998EF5D5D4}"/>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3EE8A65B-06A6-105C-9E72-4AA492BFB0FD}"/>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4</a:t>
            </a:r>
            <a:endParaRPr lang="es-MX" sz="1350" kern="1200" dirty="0">
              <a:solidFill>
                <a:prstClr val="black"/>
              </a:solidFill>
              <a:latin typeface="Calibri" panose="020F0502020204030204"/>
              <a:ea typeface="+mn-ea"/>
              <a:cs typeface="+mn-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64"/>
          <p:cNvSpPr txBox="1">
            <a:spLocks noGrp="1"/>
          </p:cNvSpPr>
          <p:nvPr>
            <p:ph type="title" idx="4294967295"/>
          </p:nvPr>
        </p:nvSpPr>
        <p:spPr>
          <a:xfrm>
            <a:off x="5099050" y="128588"/>
            <a:ext cx="4044950" cy="6699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900"/>
              <a:t>Ejemplo</a:t>
            </a:r>
            <a:endParaRPr sz="2900"/>
          </a:p>
        </p:txBody>
      </p:sp>
      <p:sp>
        <p:nvSpPr>
          <p:cNvPr id="546" name="Google Shape;546;p64"/>
          <p:cNvSpPr txBox="1">
            <a:spLocks noGrp="1"/>
          </p:cNvSpPr>
          <p:nvPr>
            <p:ph type="body" idx="4294967295"/>
          </p:nvPr>
        </p:nvSpPr>
        <p:spPr>
          <a:xfrm>
            <a:off x="499462" y="1619251"/>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s" sz="1750" dirty="0"/>
              <a:t>Para el contenido de sólo audio grabado que contiene habla en primer plano, se cumple al menos uno de los siguientes casos:</a:t>
            </a:r>
            <a:endParaRPr sz="1750" dirty="0"/>
          </a:p>
          <a:p>
            <a:pPr marL="457200" lvl="0" indent="-339725" algn="just" rtl="0">
              <a:spcBef>
                <a:spcPts val="1600"/>
              </a:spcBef>
              <a:spcAft>
                <a:spcPts val="0"/>
              </a:spcAft>
              <a:buSzPts val="1750"/>
              <a:buChar char="●"/>
            </a:pPr>
            <a:r>
              <a:rPr lang="es" sz="1750" dirty="0"/>
              <a:t>Ningún sonido de fondo</a:t>
            </a:r>
            <a:endParaRPr sz="1750" dirty="0"/>
          </a:p>
          <a:p>
            <a:pPr marL="457200" lvl="0" indent="-339725" algn="just" rtl="0">
              <a:spcBef>
                <a:spcPts val="0"/>
              </a:spcBef>
              <a:spcAft>
                <a:spcPts val="0"/>
              </a:spcAft>
              <a:buSzPts val="1750"/>
              <a:buChar char="●"/>
            </a:pPr>
            <a:r>
              <a:rPr lang="es" sz="1750" dirty="0"/>
              <a:t>Se puede apagar</a:t>
            </a:r>
            <a:endParaRPr sz="1750" dirty="0"/>
          </a:p>
          <a:p>
            <a:pPr marL="457200" lvl="0" indent="-339725" algn="just" rtl="0">
              <a:spcBef>
                <a:spcPts val="0"/>
              </a:spcBef>
              <a:spcAft>
                <a:spcPts val="0"/>
              </a:spcAft>
              <a:buSzPts val="1750"/>
              <a:buChar char="●"/>
            </a:pPr>
            <a:r>
              <a:rPr lang="es" sz="1750" dirty="0"/>
              <a:t>20 dB más bajo que el principal</a:t>
            </a:r>
            <a:endParaRPr sz="1750" dirty="0"/>
          </a:p>
        </p:txBody>
      </p:sp>
      <p:sp>
        <p:nvSpPr>
          <p:cNvPr id="547" name="Google Shape;547;p64"/>
          <p:cNvSpPr txBox="1">
            <a:spLocks noGrp="1"/>
          </p:cNvSpPr>
          <p:nvPr>
            <p:ph type="title" idx="4294967295"/>
          </p:nvPr>
        </p:nvSpPr>
        <p:spPr>
          <a:xfrm>
            <a:off x="395481" y="872834"/>
            <a:ext cx="4044950" cy="90574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Sonido de fondo bajo o ausente</a:t>
            </a:r>
            <a:endParaRPr sz="2500" dirty="0">
              <a:solidFill>
                <a:schemeClr val="bg2"/>
              </a:solidFill>
            </a:endParaRPr>
          </a:p>
        </p:txBody>
      </p:sp>
      <p:sp>
        <p:nvSpPr>
          <p:cNvPr id="548" name="Google Shape;548;p64"/>
          <p:cNvSpPr txBox="1">
            <a:spLocks noGrp="1"/>
          </p:cNvSpPr>
          <p:nvPr>
            <p:ph type="title" idx="4294967295"/>
          </p:nvPr>
        </p:nvSpPr>
        <p:spPr>
          <a:xfrm>
            <a:off x="7594600" y="4560888"/>
            <a:ext cx="1549400" cy="5810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200"/>
              <a:t>Nivel AAA</a:t>
            </a:r>
            <a:endParaRPr sz="2200"/>
          </a:p>
        </p:txBody>
      </p:sp>
      <p:pic>
        <p:nvPicPr>
          <p:cNvPr id="549" name="Google Shape;549;p64"/>
          <p:cNvPicPr preferRelativeResize="0"/>
          <p:nvPr/>
        </p:nvPicPr>
        <p:blipFill>
          <a:blip r:embed="rId3">
            <a:alphaModFix/>
          </a:blip>
          <a:stretch>
            <a:fillRect/>
          </a:stretch>
        </p:blipFill>
        <p:spPr>
          <a:xfrm>
            <a:off x="4627950" y="854150"/>
            <a:ext cx="4424400" cy="3435205"/>
          </a:xfrm>
          <a:prstGeom prst="rect">
            <a:avLst/>
          </a:prstGeom>
          <a:noFill/>
          <a:ln>
            <a:noFill/>
          </a:ln>
        </p:spPr>
      </p:pic>
      <p:pic>
        <p:nvPicPr>
          <p:cNvPr id="2" name="Google Shape;93;p2">
            <a:extLst>
              <a:ext uri="{FF2B5EF4-FFF2-40B4-BE49-F238E27FC236}">
                <a16:creationId xmlns:a16="http://schemas.microsoft.com/office/drawing/2014/main" id="{4C5BE331-ED6F-6876-9022-8211F5E601BB}"/>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07656F3F-D9E6-BCB7-1402-13E38573D83C}"/>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EC40CE1B-DBF9-E0F8-B887-BBF063A6B742}"/>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83F83BDB-968E-4ADD-9393-ED8495B18501}"/>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5</a:t>
            </a:r>
            <a:endParaRPr lang="es-MX" sz="1350" kern="1200" dirty="0">
              <a:solidFill>
                <a:prstClr val="black"/>
              </a:solidFill>
              <a:latin typeface="Calibri" panose="020F0502020204030204"/>
              <a:ea typeface="+mn-ea"/>
              <a:cs typeface="+mn-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65"/>
          <p:cNvSpPr txBox="1">
            <a:spLocks noGrp="1"/>
          </p:cNvSpPr>
          <p:nvPr>
            <p:ph type="title" idx="4294967295"/>
          </p:nvPr>
        </p:nvSpPr>
        <p:spPr>
          <a:xfrm>
            <a:off x="5099050" y="128588"/>
            <a:ext cx="4044950" cy="6699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900"/>
              <a:t>Ejemplo</a:t>
            </a:r>
            <a:endParaRPr sz="2900"/>
          </a:p>
        </p:txBody>
      </p:sp>
      <p:sp>
        <p:nvSpPr>
          <p:cNvPr id="555" name="Google Shape;555;p65"/>
          <p:cNvSpPr txBox="1">
            <a:spLocks noGrp="1"/>
          </p:cNvSpPr>
          <p:nvPr>
            <p:ph type="body" idx="4294967295"/>
          </p:nvPr>
        </p:nvSpPr>
        <p:spPr>
          <a:xfrm>
            <a:off x="361950" y="1624013"/>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sz="1750" dirty="0"/>
              <a:t>El tiempo no debe ser parte esencial del evento o actividad presentada por el contenido, exceptuando los multimedia sincronizados no interactivos y los eventos en tiempo real.</a:t>
            </a:r>
            <a:endParaRPr sz="1750" dirty="0"/>
          </a:p>
        </p:txBody>
      </p:sp>
      <p:sp>
        <p:nvSpPr>
          <p:cNvPr id="556" name="Google Shape;556;p65"/>
          <p:cNvSpPr txBox="1">
            <a:spLocks noGrp="1"/>
          </p:cNvSpPr>
          <p:nvPr>
            <p:ph type="title" idx="4294967295"/>
          </p:nvPr>
        </p:nvSpPr>
        <p:spPr>
          <a:xfrm>
            <a:off x="257969" y="1088231"/>
            <a:ext cx="4044950" cy="5357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Sin tiempo</a:t>
            </a:r>
            <a:endParaRPr sz="2500" dirty="0">
              <a:solidFill>
                <a:schemeClr val="bg2"/>
              </a:solidFill>
            </a:endParaRPr>
          </a:p>
        </p:txBody>
      </p:sp>
      <p:sp>
        <p:nvSpPr>
          <p:cNvPr id="557" name="Google Shape;557;p65"/>
          <p:cNvSpPr txBox="1">
            <a:spLocks noGrp="1"/>
          </p:cNvSpPr>
          <p:nvPr>
            <p:ph type="title" idx="4294967295"/>
          </p:nvPr>
        </p:nvSpPr>
        <p:spPr>
          <a:xfrm>
            <a:off x="7594600" y="4560888"/>
            <a:ext cx="1549400" cy="5810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200"/>
              <a:t>Nivel AAA</a:t>
            </a:r>
            <a:endParaRPr sz="2200"/>
          </a:p>
        </p:txBody>
      </p:sp>
      <p:pic>
        <p:nvPicPr>
          <p:cNvPr id="558" name="Google Shape;558;p65"/>
          <p:cNvPicPr preferRelativeResize="0"/>
          <p:nvPr/>
        </p:nvPicPr>
        <p:blipFill>
          <a:blip r:embed="rId3">
            <a:alphaModFix/>
          </a:blip>
          <a:stretch>
            <a:fillRect/>
          </a:stretch>
        </p:blipFill>
        <p:spPr>
          <a:xfrm>
            <a:off x="4630350" y="1376125"/>
            <a:ext cx="4419600" cy="2391255"/>
          </a:xfrm>
          <a:prstGeom prst="rect">
            <a:avLst/>
          </a:prstGeom>
          <a:noFill/>
          <a:ln>
            <a:noFill/>
          </a:ln>
        </p:spPr>
      </p:pic>
      <p:pic>
        <p:nvPicPr>
          <p:cNvPr id="2" name="Google Shape;93;p2">
            <a:extLst>
              <a:ext uri="{FF2B5EF4-FFF2-40B4-BE49-F238E27FC236}">
                <a16:creationId xmlns:a16="http://schemas.microsoft.com/office/drawing/2014/main" id="{BB481DF1-026C-A03E-6EAB-9D035B8DB0CD}"/>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E27411D6-B802-58C1-E327-C88D3896C3A4}"/>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7DBA61E8-B71F-7915-CC8C-BD354C55EE2D}"/>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BC1115C9-2B8B-3D77-9A5E-06C40C92C803}"/>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6</a:t>
            </a:r>
            <a:endParaRPr lang="es-MX" sz="1350" kern="1200" dirty="0">
              <a:solidFill>
                <a:prstClr val="black"/>
              </a:solidFill>
              <a:latin typeface="Calibri" panose="020F0502020204030204"/>
              <a:ea typeface="+mn-ea"/>
              <a:cs typeface="+mn-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6"/>
          <p:cNvSpPr txBox="1">
            <a:spLocks noGrp="1"/>
          </p:cNvSpPr>
          <p:nvPr>
            <p:ph type="title" idx="4294967295"/>
          </p:nvPr>
        </p:nvSpPr>
        <p:spPr>
          <a:xfrm>
            <a:off x="5099050" y="128588"/>
            <a:ext cx="4044950" cy="6699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900"/>
              <a:t>Ejemplo</a:t>
            </a:r>
            <a:endParaRPr sz="2900"/>
          </a:p>
        </p:txBody>
      </p:sp>
      <p:sp>
        <p:nvSpPr>
          <p:cNvPr id="564" name="Google Shape;564;p66"/>
          <p:cNvSpPr txBox="1">
            <a:spLocks noGrp="1"/>
          </p:cNvSpPr>
          <p:nvPr>
            <p:ph type="body" idx="4294967295"/>
          </p:nvPr>
        </p:nvSpPr>
        <p:spPr>
          <a:xfrm>
            <a:off x="428625" y="1657351"/>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sz="1750" dirty="0"/>
              <a:t>El tiempo no debe ser parte esencial del evento o actividad presentada por el contenido, exceptuando los multimedia sincronizados no interactivos y los eventos en tiempo real.</a:t>
            </a:r>
            <a:endParaRPr sz="1750" dirty="0"/>
          </a:p>
        </p:txBody>
      </p:sp>
      <p:sp>
        <p:nvSpPr>
          <p:cNvPr id="565" name="Google Shape;565;p66"/>
          <p:cNvSpPr txBox="1">
            <a:spLocks noGrp="1"/>
          </p:cNvSpPr>
          <p:nvPr>
            <p:ph type="title" idx="4294967295"/>
          </p:nvPr>
        </p:nvSpPr>
        <p:spPr>
          <a:xfrm>
            <a:off x="324644" y="1121569"/>
            <a:ext cx="4044950" cy="5357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Sin tiempo</a:t>
            </a:r>
            <a:endParaRPr sz="2500" dirty="0">
              <a:solidFill>
                <a:schemeClr val="bg2"/>
              </a:solidFill>
            </a:endParaRPr>
          </a:p>
        </p:txBody>
      </p:sp>
      <p:sp>
        <p:nvSpPr>
          <p:cNvPr id="566" name="Google Shape;566;p66"/>
          <p:cNvSpPr txBox="1">
            <a:spLocks noGrp="1"/>
          </p:cNvSpPr>
          <p:nvPr>
            <p:ph type="title" idx="4294967295"/>
          </p:nvPr>
        </p:nvSpPr>
        <p:spPr>
          <a:xfrm>
            <a:off x="7594600" y="4560888"/>
            <a:ext cx="1549400" cy="5810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200"/>
              <a:t>Nivel AAA</a:t>
            </a:r>
            <a:endParaRPr sz="2200"/>
          </a:p>
        </p:txBody>
      </p:sp>
      <p:pic>
        <p:nvPicPr>
          <p:cNvPr id="567" name="Google Shape;567;p66"/>
          <p:cNvPicPr preferRelativeResize="0"/>
          <p:nvPr/>
        </p:nvPicPr>
        <p:blipFill>
          <a:blip r:embed="rId3">
            <a:alphaModFix/>
          </a:blip>
          <a:stretch>
            <a:fillRect/>
          </a:stretch>
        </p:blipFill>
        <p:spPr>
          <a:xfrm>
            <a:off x="4630350" y="1376125"/>
            <a:ext cx="4419600" cy="2391255"/>
          </a:xfrm>
          <a:prstGeom prst="rect">
            <a:avLst/>
          </a:prstGeom>
          <a:noFill/>
          <a:ln>
            <a:noFill/>
          </a:ln>
        </p:spPr>
      </p:pic>
      <p:pic>
        <p:nvPicPr>
          <p:cNvPr id="2" name="Google Shape;93;p2">
            <a:extLst>
              <a:ext uri="{FF2B5EF4-FFF2-40B4-BE49-F238E27FC236}">
                <a16:creationId xmlns:a16="http://schemas.microsoft.com/office/drawing/2014/main" id="{E1A61902-A5FA-9D7C-DB61-AD23988D50D8}"/>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00B1F622-8EFB-6B72-D14E-CE0ABD9267BE}"/>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A6AE0A3C-A6A7-EF20-CE1D-B008B89D4764}"/>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E21097D4-A5F4-2BBD-2C7B-CA87073253D9}"/>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7</a:t>
            </a:r>
            <a:endParaRPr lang="es-MX" sz="1350" kern="1200" dirty="0">
              <a:solidFill>
                <a:prstClr val="black"/>
              </a:solidFill>
              <a:latin typeface="Calibri" panose="020F0502020204030204"/>
              <a:ea typeface="+mn-ea"/>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7"/>
          <p:cNvSpPr txBox="1">
            <a:spLocks noGrp="1"/>
          </p:cNvSpPr>
          <p:nvPr>
            <p:ph type="title" idx="4294967295"/>
          </p:nvPr>
        </p:nvSpPr>
        <p:spPr>
          <a:xfrm>
            <a:off x="5099050" y="128588"/>
            <a:ext cx="4044950" cy="6699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900"/>
              <a:t>Ejemplo</a:t>
            </a:r>
            <a:endParaRPr sz="2900"/>
          </a:p>
        </p:txBody>
      </p:sp>
      <p:sp>
        <p:nvSpPr>
          <p:cNvPr id="573" name="Google Shape;573;p67"/>
          <p:cNvSpPr txBox="1">
            <a:spLocks noGrp="1"/>
          </p:cNvSpPr>
          <p:nvPr>
            <p:ph type="body" idx="4294967295"/>
          </p:nvPr>
        </p:nvSpPr>
        <p:spPr>
          <a:xfrm>
            <a:off x="519681" y="1624013"/>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sz="1750" dirty="0"/>
              <a:t>La persona usuaria puede postergar o suprimir las interrupciones, excepto cuando las interrupciones implican una emergencia. Las emergencias pueden incluir alertas de emergencia civil o cualquier otro mensaje que alerte sobre peligros.</a:t>
            </a:r>
            <a:endParaRPr sz="1750" dirty="0"/>
          </a:p>
        </p:txBody>
      </p:sp>
      <p:sp>
        <p:nvSpPr>
          <p:cNvPr id="574" name="Google Shape;574;p67"/>
          <p:cNvSpPr txBox="1">
            <a:spLocks noGrp="1"/>
          </p:cNvSpPr>
          <p:nvPr>
            <p:ph type="title" idx="4294967295"/>
          </p:nvPr>
        </p:nvSpPr>
        <p:spPr>
          <a:xfrm>
            <a:off x="415700" y="1088231"/>
            <a:ext cx="4044950" cy="5357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Interrupciones</a:t>
            </a:r>
            <a:endParaRPr sz="2500" dirty="0">
              <a:solidFill>
                <a:schemeClr val="bg2"/>
              </a:solidFill>
            </a:endParaRPr>
          </a:p>
        </p:txBody>
      </p:sp>
      <p:sp>
        <p:nvSpPr>
          <p:cNvPr id="575" name="Google Shape;575;p67"/>
          <p:cNvSpPr txBox="1">
            <a:spLocks noGrp="1"/>
          </p:cNvSpPr>
          <p:nvPr>
            <p:ph type="title" idx="4294967295"/>
          </p:nvPr>
        </p:nvSpPr>
        <p:spPr>
          <a:xfrm>
            <a:off x="7594600" y="4560888"/>
            <a:ext cx="1549400" cy="5810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200"/>
              <a:t>Nivel AAA</a:t>
            </a:r>
            <a:endParaRPr sz="2200"/>
          </a:p>
        </p:txBody>
      </p:sp>
      <p:pic>
        <p:nvPicPr>
          <p:cNvPr id="576" name="Google Shape;576;p67"/>
          <p:cNvPicPr preferRelativeResize="0"/>
          <p:nvPr/>
        </p:nvPicPr>
        <p:blipFill>
          <a:blip r:embed="rId3">
            <a:alphaModFix/>
          </a:blip>
          <a:stretch>
            <a:fillRect/>
          </a:stretch>
        </p:blipFill>
        <p:spPr>
          <a:xfrm>
            <a:off x="4668388" y="1256163"/>
            <a:ext cx="4343528" cy="2631175"/>
          </a:xfrm>
          <a:prstGeom prst="rect">
            <a:avLst/>
          </a:prstGeom>
          <a:noFill/>
          <a:ln>
            <a:noFill/>
          </a:ln>
        </p:spPr>
      </p:pic>
      <p:pic>
        <p:nvPicPr>
          <p:cNvPr id="2" name="Google Shape;93;p2">
            <a:extLst>
              <a:ext uri="{FF2B5EF4-FFF2-40B4-BE49-F238E27FC236}">
                <a16:creationId xmlns:a16="http://schemas.microsoft.com/office/drawing/2014/main" id="{AF1FC244-0F9B-D6C3-BD5E-0273E5159B69}"/>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1A7FBBCB-7252-8F56-517E-FBED02BC0F62}"/>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43B9E40C-7B5F-61B9-1194-46B022D03F10}"/>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1B04AF77-56A2-49B9-57C0-56D7E531E459}"/>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8</a:t>
            </a:r>
            <a:endParaRPr lang="es-MX" sz="1350" kern="1200" dirty="0">
              <a:solidFill>
                <a:prstClr val="black"/>
              </a:solidFill>
              <a:latin typeface="Calibri" panose="020F0502020204030204"/>
              <a:ea typeface="+mn-ea"/>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txBox="1"/>
          <p:nvPr/>
        </p:nvSpPr>
        <p:spPr>
          <a:xfrm>
            <a:off x="326535" y="1825794"/>
            <a:ext cx="3081962" cy="1223382"/>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t" anchorCtr="0">
            <a:spAutoFit/>
          </a:bodyPr>
          <a:lstStyle/>
          <a:p>
            <a:pPr algn="ctr" defTabSz="685800">
              <a:buClrTx/>
            </a:pPr>
            <a:r>
              <a:rPr lang="es-SV" sz="3750" b="1" kern="1200" dirty="0">
                <a:solidFill>
                  <a:prstClr val="black"/>
                </a:solidFill>
                <a:latin typeface="Trebuchet MS"/>
                <a:ea typeface="Trebuchet MS"/>
                <a:cs typeface="Trebuchet MS"/>
                <a:sym typeface="Trebuchet MS"/>
              </a:rPr>
              <a:t>¿Qué es el </a:t>
            </a:r>
            <a:r>
              <a:rPr lang="es-SV" sz="3750" b="1" kern="1200" dirty="0">
                <a:solidFill>
                  <a:srgbClr val="0070C0"/>
                </a:solidFill>
                <a:latin typeface="Trebuchet MS"/>
                <a:ea typeface="Trebuchet MS"/>
                <a:cs typeface="Trebuchet MS"/>
                <a:sym typeface="Trebuchet MS"/>
              </a:rPr>
              <a:t>CONAIPD</a:t>
            </a:r>
            <a:r>
              <a:rPr lang="es-SV" sz="3750" b="1" kern="1200" dirty="0">
                <a:solidFill>
                  <a:prstClr val="black"/>
                </a:solidFill>
                <a:latin typeface="Trebuchet MS"/>
                <a:ea typeface="Trebuchet MS"/>
                <a:cs typeface="Trebuchet MS"/>
                <a:sym typeface="Trebuchet MS"/>
              </a:rPr>
              <a:t>?</a:t>
            </a:r>
            <a:endParaRPr sz="1350" kern="1200" dirty="0">
              <a:solidFill>
                <a:prstClr val="black"/>
              </a:solidFill>
              <a:latin typeface="Calibri" panose="020F0502020204030204"/>
              <a:ea typeface="+mn-ea"/>
              <a:cs typeface="+mn-cs"/>
            </a:endParaRPr>
          </a:p>
        </p:txBody>
      </p:sp>
      <p:pic>
        <p:nvPicPr>
          <p:cNvPr id="93" name="Google Shape;93;p2"/>
          <p:cNvPicPr preferRelativeResize="0"/>
          <p:nvPr/>
        </p:nvPicPr>
        <p:blipFill rotWithShape="1">
          <a:blip r:embed="rId3">
            <a:alphaModFix/>
          </a:blip>
          <a:srcRect/>
          <a:stretch/>
        </p:blipFill>
        <p:spPr>
          <a:xfrm>
            <a:off x="8543925" y="4607719"/>
            <a:ext cx="600075" cy="535781"/>
          </a:xfrm>
          <a:prstGeom prst="rect">
            <a:avLst/>
          </a:prstGeom>
          <a:noFill/>
          <a:ln>
            <a:noFill/>
          </a:ln>
        </p:spPr>
      </p:pic>
      <p:pic>
        <p:nvPicPr>
          <p:cNvPr id="94" name="Google Shape;94;p2"/>
          <p:cNvPicPr preferRelativeResize="0"/>
          <p:nvPr/>
        </p:nvPicPr>
        <p:blipFill rotWithShape="1">
          <a:blip r:embed="rId4">
            <a:alphaModFix/>
          </a:blip>
          <a:srcRect/>
          <a:stretch/>
        </p:blipFill>
        <p:spPr>
          <a:xfrm>
            <a:off x="229555" y="4464747"/>
            <a:ext cx="1083942" cy="535782"/>
          </a:xfrm>
          <a:prstGeom prst="rect">
            <a:avLst/>
          </a:prstGeom>
          <a:noFill/>
          <a:ln>
            <a:noFill/>
          </a:ln>
        </p:spPr>
      </p:pic>
      <p:sp>
        <p:nvSpPr>
          <p:cNvPr id="95" name="Google Shape;95;p2"/>
          <p:cNvSpPr txBox="1"/>
          <p:nvPr/>
        </p:nvSpPr>
        <p:spPr>
          <a:xfrm>
            <a:off x="4000501" y="328370"/>
            <a:ext cx="4566683" cy="1731213"/>
          </a:xfrm>
          <a:prstGeom prst="rect">
            <a:avLst/>
          </a:prstGeom>
          <a:noFill/>
          <a:ln>
            <a:noFill/>
          </a:ln>
        </p:spPr>
        <p:txBody>
          <a:bodyPr spcFirstLastPara="1" wrap="square" lIns="68569" tIns="34275" rIns="68569" bIns="34275" anchor="t" anchorCtr="0">
            <a:spAutoFit/>
          </a:bodyPr>
          <a:lstStyle/>
          <a:p>
            <a:pPr algn="just" defTabSz="685800">
              <a:buClrTx/>
            </a:pPr>
            <a:r>
              <a:rPr lang="es-SV" sz="1350" b="1" kern="1200" dirty="0">
                <a:solidFill>
                  <a:prstClr val="black"/>
                </a:solidFill>
                <a:latin typeface="Trebuchet MS"/>
                <a:ea typeface="Trebuchet MS"/>
                <a:cs typeface="Trebuchet MS"/>
                <a:sym typeface="Trebuchet MS"/>
              </a:rPr>
              <a:t>El </a:t>
            </a:r>
            <a:r>
              <a:rPr lang="es-SV" sz="1350" b="1" kern="1200" dirty="0">
                <a:solidFill>
                  <a:srgbClr val="0070C0"/>
                </a:solidFill>
                <a:latin typeface="Trebuchet MS"/>
                <a:ea typeface="Trebuchet MS"/>
                <a:cs typeface="Trebuchet MS"/>
                <a:sym typeface="Trebuchet MS"/>
              </a:rPr>
              <a:t>CONAIPD</a:t>
            </a:r>
            <a:r>
              <a:rPr lang="es-SV" sz="1350" b="1" kern="1200" dirty="0">
                <a:solidFill>
                  <a:prstClr val="black"/>
                </a:solidFill>
                <a:latin typeface="Trebuchet MS"/>
                <a:ea typeface="Trebuchet MS"/>
                <a:cs typeface="Trebuchet MS"/>
                <a:sym typeface="Trebuchet MS"/>
              </a:rPr>
              <a:t> es el </a:t>
            </a:r>
            <a:r>
              <a:rPr lang="es-SV" sz="1350" b="1" u="sng" kern="1200" dirty="0">
                <a:solidFill>
                  <a:prstClr val="black"/>
                </a:solidFill>
                <a:latin typeface="Trebuchet MS"/>
                <a:ea typeface="Trebuchet MS"/>
                <a:cs typeface="Trebuchet MS"/>
                <a:sym typeface="Trebuchet MS"/>
              </a:rPr>
              <a:t>Ente Rector</a:t>
            </a:r>
            <a:r>
              <a:rPr lang="es-SV" sz="1350" b="1" kern="1200" dirty="0">
                <a:solidFill>
                  <a:prstClr val="black"/>
                </a:solidFill>
                <a:latin typeface="Trebuchet MS"/>
                <a:ea typeface="Trebuchet MS"/>
                <a:cs typeface="Trebuchet MS"/>
                <a:sym typeface="Trebuchet MS"/>
              </a:rPr>
              <a:t> que coordina, monitorea, vigila y supervisa el  cumplimiento de la normativa nacional e internacional para el goce pleno de los derechos de las personas con discapacidad. </a:t>
            </a:r>
            <a:endParaRPr sz="1350" kern="1200" dirty="0">
              <a:solidFill>
                <a:prstClr val="black"/>
              </a:solidFill>
              <a:latin typeface="Calibri" panose="020F0502020204030204"/>
              <a:ea typeface="+mn-ea"/>
              <a:cs typeface="+mn-cs"/>
            </a:endParaRPr>
          </a:p>
          <a:p>
            <a:pPr algn="just" defTabSz="685800">
              <a:buClrTx/>
            </a:pPr>
            <a:endParaRPr sz="1350" b="1" kern="1200" dirty="0">
              <a:solidFill>
                <a:prstClr val="black"/>
              </a:solidFill>
              <a:latin typeface="Trebuchet MS"/>
              <a:ea typeface="Trebuchet MS"/>
              <a:cs typeface="Trebuchet MS"/>
              <a:sym typeface="Trebuchet MS"/>
            </a:endParaRPr>
          </a:p>
          <a:p>
            <a:pPr algn="just" defTabSz="685800">
              <a:buClrTx/>
            </a:pPr>
            <a:r>
              <a:rPr lang="es-SV" sz="1350" b="1" kern="1200" dirty="0">
                <a:solidFill>
                  <a:prstClr val="black"/>
                </a:solidFill>
                <a:latin typeface="Trebuchet MS"/>
                <a:ea typeface="Trebuchet MS"/>
                <a:cs typeface="Trebuchet MS"/>
                <a:sym typeface="Trebuchet MS"/>
              </a:rPr>
              <a:t>Cuenta con personalidad jurídica de derecho público, patrimonio propio y autonomía en lo financiero y administrativo.</a:t>
            </a:r>
            <a:endParaRPr sz="1350" kern="1200" dirty="0">
              <a:solidFill>
                <a:prstClr val="black"/>
              </a:solidFill>
              <a:latin typeface="Calibri" panose="020F0502020204030204"/>
              <a:ea typeface="+mn-ea"/>
              <a:cs typeface="+mn-cs"/>
            </a:endParaRPr>
          </a:p>
        </p:txBody>
      </p:sp>
      <p:pic>
        <p:nvPicPr>
          <p:cNvPr id="2" name="Imagen 1">
            <a:extLst>
              <a:ext uri="{FF2B5EF4-FFF2-40B4-BE49-F238E27FC236}">
                <a16:creationId xmlns:a16="http://schemas.microsoft.com/office/drawing/2014/main" id="{CFD2A7BB-8B2C-DC7C-4D26-CB7A4378F07A}"/>
              </a:ext>
            </a:extLst>
          </p:cNvPr>
          <p:cNvPicPr>
            <a:picLocks noChangeAspect="1"/>
          </p:cNvPicPr>
          <p:nvPr/>
        </p:nvPicPr>
        <p:blipFill>
          <a:blip r:embed="rId5"/>
          <a:stretch>
            <a:fillRect/>
          </a:stretch>
        </p:blipFill>
        <p:spPr>
          <a:xfrm>
            <a:off x="4572000" y="2018515"/>
            <a:ext cx="3667062" cy="244623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68"/>
          <p:cNvSpPr txBox="1">
            <a:spLocks noGrp="1"/>
          </p:cNvSpPr>
          <p:nvPr>
            <p:ph type="title" idx="4294967295"/>
          </p:nvPr>
        </p:nvSpPr>
        <p:spPr>
          <a:xfrm>
            <a:off x="5099050" y="128588"/>
            <a:ext cx="4044950" cy="6699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900"/>
              <a:t>Ejemplo</a:t>
            </a:r>
            <a:endParaRPr sz="2900"/>
          </a:p>
        </p:txBody>
      </p:sp>
      <p:sp>
        <p:nvSpPr>
          <p:cNvPr id="582" name="Google Shape;582;p68"/>
          <p:cNvSpPr txBox="1">
            <a:spLocks noGrp="1"/>
          </p:cNvSpPr>
          <p:nvPr>
            <p:ph type="body" idx="4294967295"/>
          </p:nvPr>
        </p:nvSpPr>
        <p:spPr>
          <a:xfrm>
            <a:off x="381000" y="1609726"/>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sz="1750" dirty="0"/>
              <a:t>La persona usuaria puede postergar o suprimir las interrupciones, excepto cuando las interrupciones implican una emergencia. Las emergencias pueden incluir alertas de emergencia civil o cualquier otro mensaje que alerte sobre peligros.</a:t>
            </a:r>
            <a:endParaRPr sz="1750" dirty="0"/>
          </a:p>
        </p:txBody>
      </p:sp>
      <p:sp>
        <p:nvSpPr>
          <p:cNvPr id="583" name="Google Shape;583;p68"/>
          <p:cNvSpPr txBox="1">
            <a:spLocks noGrp="1"/>
          </p:cNvSpPr>
          <p:nvPr>
            <p:ph type="title" idx="4294967295"/>
          </p:nvPr>
        </p:nvSpPr>
        <p:spPr>
          <a:xfrm>
            <a:off x="277019" y="1073944"/>
            <a:ext cx="4044950" cy="5357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Re-autentificación</a:t>
            </a:r>
            <a:endParaRPr sz="2500" dirty="0">
              <a:solidFill>
                <a:schemeClr val="bg2"/>
              </a:solidFill>
            </a:endParaRPr>
          </a:p>
        </p:txBody>
      </p:sp>
      <p:sp>
        <p:nvSpPr>
          <p:cNvPr id="584" name="Google Shape;584;p68"/>
          <p:cNvSpPr txBox="1">
            <a:spLocks noGrp="1"/>
          </p:cNvSpPr>
          <p:nvPr>
            <p:ph type="title" idx="4294967295"/>
          </p:nvPr>
        </p:nvSpPr>
        <p:spPr>
          <a:xfrm>
            <a:off x="7594600" y="4560888"/>
            <a:ext cx="1549400" cy="5810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200"/>
              <a:t>Nivel AAA</a:t>
            </a:r>
            <a:endParaRPr sz="2200"/>
          </a:p>
        </p:txBody>
      </p:sp>
      <p:pic>
        <p:nvPicPr>
          <p:cNvPr id="585" name="Google Shape;585;p68"/>
          <p:cNvPicPr preferRelativeResize="0"/>
          <p:nvPr/>
        </p:nvPicPr>
        <p:blipFill>
          <a:blip r:embed="rId3">
            <a:alphaModFix/>
          </a:blip>
          <a:stretch>
            <a:fillRect/>
          </a:stretch>
        </p:blipFill>
        <p:spPr>
          <a:xfrm>
            <a:off x="4579125" y="1362275"/>
            <a:ext cx="4522051" cy="2418949"/>
          </a:xfrm>
          <a:prstGeom prst="rect">
            <a:avLst/>
          </a:prstGeom>
          <a:noFill/>
          <a:ln>
            <a:noFill/>
          </a:ln>
        </p:spPr>
      </p:pic>
      <p:pic>
        <p:nvPicPr>
          <p:cNvPr id="2" name="Google Shape;93;p2">
            <a:extLst>
              <a:ext uri="{FF2B5EF4-FFF2-40B4-BE49-F238E27FC236}">
                <a16:creationId xmlns:a16="http://schemas.microsoft.com/office/drawing/2014/main" id="{95096B67-72D1-FB4D-97FB-9DCF706707C7}"/>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2DE154D4-4CB9-CECF-9E19-75DFD04D3C8E}"/>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0C2E7FD0-D9DA-5BB3-3AF9-256A947AC572}"/>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1CBC10BA-5FA4-5AF1-01B1-86119F0D5A6F}"/>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9</a:t>
            </a:r>
            <a:endParaRPr lang="es-MX" sz="1350" kern="1200" dirty="0">
              <a:solidFill>
                <a:prstClr val="black"/>
              </a:solidFill>
              <a:latin typeface="Calibri" panose="020F0502020204030204"/>
              <a:ea typeface="+mn-ea"/>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69"/>
          <p:cNvSpPr txBox="1">
            <a:spLocks noGrp="1"/>
          </p:cNvSpPr>
          <p:nvPr>
            <p:ph type="title" idx="4294967295"/>
          </p:nvPr>
        </p:nvSpPr>
        <p:spPr>
          <a:xfrm>
            <a:off x="5099050" y="128588"/>
            <a:ext cx="4044950" cy="6699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900"/>
              <a:t>Ejemplo</a:t>
            </a:r>
            <a:endParaRPr sz="2900"/>
          </a:p>
        </p:txBody>
      </p:sp>
      <p:sp>
        <p:nvSpPr>
          <p:cNvPr id="591" name="Google Shape;591;p69"/>
          <p:cNvSpPr txBox="1">
            <a:spLocks noGrp="1"/>
          </p:cNvSpPr>
          <p:nvPr>
            <p:ph type="body" idx="4294967295"/>
          </p:nvPr>
        </p:nvSpPr>
        <p:spPr>
          <a:xfrm>
            <a:off x="323850" y="1619251"/>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dirty="0"/>
              <a:t>Proporcionar información acerca de la ubicación de la persona usuaria dentro de un sitio web.</a:t>
            </a:r>
            <a:endParaRPr dirty="0"/>
          </a:p>
        </p:txBody>
      </p:sp>
      <p:sp>
        <p:nvSpPr>
          <p:cNvPr id="592" name="Google Shape;592;p69"/>
          <p:cNvSpPr txBox="1">
            <a:spLocks noGrp="1"/>
          </p:cNvSpPr>
          <p:nvPr>
            <p:ph type="title" idx="4294967295"/>
          </p:nvPr>
        </p:nvSpPr>
        <p:spPr>
          <a:xfrm>
            <a:off x="219869" y="1083469"/>
            <a:ext cx="4044950" cy="5357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Ubicación</a:t>
            </a:r>
            <a:endParaRPr sz="2500" dirty="0">
              <a:solidFill>
                <a:schemeClr val="bg2"/>
              </a:solidFill>
            </a:endParaRPr>
          </a:p>
        </p:txBody>
      </p:sp>
      <p:sp>
        <p:nvSpPr>
          <p:cNvPr id="593" name="Google Shape;593;p69"/>
          <p:cNvSpPr txBox="1">
            <a:spLocks noGrp="1"/>
          </p:cNvSpPr>
          <p:nvPr>
            <p:ph type="title" idx="4294967295"/>
          </p:nvPr>
        </p:nvSpPr>
        <p:spPr>
          <a:xfrm>
            <a:off x="7594600" y="4560888"/>
            <a:ext cx="1549400" cy="5810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200"/>
              <a:t>Nivel AAA</a:t>
            </a:r>
            <a:endParaRPr sz="2200"/>
          </a:p>
        </p:txBody>
      </p:sp>
      <p:pic>
        <p:nvPicPr>
          <p:cNvPr id="594" name="Google Shape;594;p69"/>
          <p:cNvPicPr preferRelativeResize="0"/>
          <p:nvPr/>
        </p:nvPicPr>
        <p:blipFill>
          <a:blip r:embed="rId3">
            <a:alphaModFix/>
          </a:blip>
          <a:stretch>
            <a:fillRect/>
          </a:stretch>
        </p:blipFill>
        <p:spPr>
          <a:xfrm>
            <a:off x="4627950" y="1136813"/>
            <a:ext cx="4424402" cy="2869882"/>
          </a:xfrm>
          <a:prstGeom prst="rect">
            <a:avLst/>
          </a:prstGeom>
          <a:noFill/>
          <a:ln>
            <a:noFill/>
          </a:ln>
        </p:spPr>
      </p:pic>
      <p:pic>
        <p:nvPicPr>
          <p:cNvPr id="2" name="Google Shape;93;p2">
            <a:extLst>
              <a:ext uri="{FF2B5EF4-FFF2-40B4-BE49-F238E27FC236}">
                <a16:creationId xmlns:a16="http://schemas.microsoft.com/office/drawing/2014/main" id="{D2D744A8-D7E4-CC2F-B242-AC8560E9A314}"/>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978E398E-7E3C-8C8D-54C3-3ED442619097}"/>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D9087EC4-70B8-0CE2-14B4-A50F86C3DFC9}"/>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392C66EC-2841-2A98-0758-E881351FE575}"/>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10</a:t>
            </a:r>
            <a:endParaRPr lang="es-MX" sz="1350" kern="1200" dirty="0">
              <a:solidFill>
                <a:prstClr val="black"/>
              </a:solidFill>
              <a:latin typeface="Calibri" panose="020F0502020204030204"/>
              <a:ea typeface="+mn-ea"/>
              <a:cs typeface="+mn-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70"/>
          <p:cNvSpPr txBox="1">
            <a:spLocks noGrp="1"/>
          </p:cNvSpPr>
          <p:nvPr>
            <p:ph type="title" idx="4294967295"/>
          </p:nvPr>
        </p:nvSpPr>
        <p:spPr>
          <a:xfrm>
            <a:off x="5099050" y="128588"/>
            <a:ext cx="4044950" cy="6699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900"/>
              <a:t>Ejemplo</a:t>
            </a:r>
            <a:endParaRPr sz="2900"/>
          </a:p>
        </p:txBody>
      </p:sp>
      <p:sp>
        <p:nvSpPr>
          <p:cNvPr id="600" name="Google Shape;600;p70"/>
          <p:cNvSpPr txBox="1">
            <a:spLocks noGrp="1"/>
          </p:cNvSpPr>
          <p:nvPr>
            <p:ph type="body" idx="4294967295"/>
          </p:nvPr>
        </p:nvSpPr>
        <p:spPr>
          <a:xfrm>
            <a:off x="342900" y="1624013"/>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sz="1750" dirty="0"/>
              <a:t>Usar encabezados de sección para organizar el contenido.</a:t>
            </a:r>
            <a:endParaRPr sz="1750" dirty="0"/>
          </a:p>
        </p:txBody>
      </p:sp>
      <p:sp>
        <p:nvSpPr>
          <p:cNvPr id="601" name="Google Shape;601;p70"/>
          <p:cNvSpPr txBox="1">
            <a:spLocks noGrp="1"/>
          </p:cNvSpPr>
          <p:nvPr>
            <p:ph type="title" idx="4294967295"/>
          </p:nvPr>
        </p:nvSpPr>
        <p:spPr>
          <a:xfrm>
            <a:off x="238919" y="1088231"/>
            <a:ext cx="4044950" cy="5357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Encabezados de sección</a:t>
            </a:r>
            <a:endParaRPr sz="2500" dirty="0">
              <a:solidFill>
                <a:schemeClr val="bg2"/>
              </a:solidFill>
            </a:endParaRPr>
          </a:p>
        </p:txBody>
      </p:sp>
      <p:sp>
        <p:nvSpPr>
          <p:cNvPr id="602" name="Google Shape;602;p70"/>
          <p:cNvSpPr txBox="1">
            <a:spLocks noGrp="1"/>
          </p:cNvSpPr>
          <p:nvPr>
            <p:ph type="title" idx="4294967295"/>
          </p:nvPr>
        </p:nvSpPr>
        <p:spPr>
          <a:xfrm>
            <a:off x="7594600" y="4560888"/>
            <a:ext cx="1549400" cy="5810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200"/>
              <a:t>Nivel AAA</a:t>
            </a:r>
            <a:endParaRPr sz="2200"/>
          </a:p>
        </p:txBody>
      </p:sp>
      <p:pic>
        <p:nvPicPr>
          <p:cNvPr id="603" name="Google Shape;603;p70"/>
          <p:cNvPicPr preferRelativeResize="0"/>
          <p:nvPr/>
        </p:nvPicPr>
        <p:blipFill>
          <a:blip r:embed="rId3">
            <a:alphaModFix/>
          </a:blip>
          <a:stretch>
            <a:fillRect/>
          </a:stretch>
        </p:blipFill>
        <p:spPr>
          <a:xfrm>
            <a:off x="4627950" y="1052400"/>
            <a:ext cx="4424399" cy="3038697"/>
          </a:xfrm>
          <a:prstGeom prst="rect">
            <a:avLst/>
          </a:prstGeom>
          <a:noFill/>
          <a:ln>
            <a:noFill/>
          </a:ln>
        </p:spPr>
      </p:pic>
      <p:pic>
        <p:nvPicPr>
          <p:cNvPr id="2" name="Google Shape;93;p2">
            <a:extLst>
              <a:ext uri="{FF2B5EF4-FFF2-40B4-BE49-F238E27FC236}">
                <a16:creationId xmlns:a16="http://schemas.microsoft.com/office/drawing/2014/main" id="{F59CE31C-8046-D430-01EA-3CC0D7B45BAD}"/>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70B13069-06A6-2538-A127-962412C8C673}"/>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05350278-487D-A460-CBA2-B0930A01C0A1}"/>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743CB29A-F397-6BD6-D356-3EC30A07912E}"/>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11</a:t>
            </a:r>
            <a:endParaRPr lang="es-MX" sz="1350" kern="1200" dirty="0">
              <a:solidFill>
                <a:prstClr val="black"/>
              </a:solidFill>
              <a:latin typeface="Calibri" panose="020F0502020204030204"/>
              <a:ea typeface="+mn-ea"/>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71"/>
          <p:cNvSpPr txBox="1">
            <a:spLocks noGrp="1"/>
          </p:cNvSpPr>
          <p:nvPr>
            <p:ph type="title" idx="4294967295"/>
          </p:nvPr>
        </p:nvSpPr>
        <p:spPr>
          <a:xfrm>
            <a:off x="5099050" y="128588"/>
            <a:ext cx="4044950" cy="6699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900"/>
              <a:t>Ejemplo</a:t>
            </a:r>
            <a:endParaRPr sz="2900"/>
          </a:p>
        </p:txBody>
      </p:sp>
      <p:sp>
        <p:nvSpPr>
          <p:cNvPr id="609" name="Google Shape;609;p71"/>
          <p:cNvSpPr txBox="1">
            <a:spLocks noGrp="1"/>
          </p:cNvSpPr>
          <p:nvPr>
            <p:ph type="body" idx="4294967295"/>
          </p:nvPr>
        </p:nvSpPr>
        <p:spPr>
          <a:xfrm>
            <a:off x="342900" y="1624013"/>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sz="1750" dirty="0"/>
              <a:t>Proporcionar el mecanismo para identificar la definición de palabras o frases usadas de modo inusual o restringido, incluyendo expresiones idiomáticas y jerga.</a:t>
            </a:r>
            <a:endParaRPr sz="1750" dirty="0"/>
          </a:p>
        </p:txBody>
      </p:sp>
      <p:sp>
        <p:nvSpPr>
          <p:cNvPr id="610" name="Google Shape;610;p71"/>
          <p:cNvSpPr txBox="1">
            <a:spLocks noGrp="1"/>
          </p:cNvSpPr>
          <p:nvPr>
            <p:ph type="title" idx="4294967295"/>
          </p:nvPr>
        </p:nvSpPr>
        <p:spPr>
          <a:xfrm>
            <a:off x="238919" y="1080050"/>
            <a:ext cx="4044950" cy="54396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Palabras inusuales</a:t>
            </a:r>
            <a:endParaRPr sz="2500" dirty="0">
              <a:solidFill>
                <a:schemeClr val="bg2"/>
              </a:solidFill>
            </a:endParaRPr>
          </a:p>
        </p:txBody>
      </p:sp>
      <p:sp>
        <p:nvSpPr>
          <p:cNvPr id="611" name="Google Shape;611;p71"/>
          <p:cNvSpPr txBox="1">
            <a:spLocks noGrp="1"/>
          </p:cNvSpPr>
          <p:nvPr>
            <p:ph type="title" idx="4294967295"/>
          </p:nvPr>
        </p:nvSpPr>
        <p:spPr>
          <a:xfrm>
            <a:off x="7594600" y="4560888"/>
            <a:ext cx="1549400" cy="5810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200"/>
              <a:t>Nivel AAA</a:t>
            </a:r>
            <a:endParaRPr sz="2200"/>
          </a:p>
        </p:txBody>
      </p:sp>
      <p:pic>
        <p:nvPicPr>
          <p:cNvPr id="612" name="Google Shape;612;p71"/>
          <p:cNvPicPr preferRelativeResize="0"/>
          <p:nvPr/>
        </p:nvPicPr>
        <p:blipFill rotWithShape="1">
          <a:blip r:embed="rId3">
            <a:alphaModFix/>
          </a:blip>
          <a:srcRect t="10642"/>
          <a:stretch/>
        </p:blipFill>
        <p:spPr>
          <a:xfrm>
            <a:off x="4627950" y="1080050"/>
            <a:ext cx="4424400" cy="2983400"/>
          </a:xfrm>
          <a:prstGeom prst="rect">
            <a:avLst/>
          </a:prstGeom>
          <a:noFill/>
          <a:ln>
            <a:noFill/>
          </a:ln>
        </p:spPr>
      </p:pic>
      <p:pic>
        <p:nvPicPr>
          <p:cNvPr id="2" name="Google Shape;93;p2">
            <a:extLst>
              <a:ext uri="{FF2B5EF4-FFF2-40B4-BE49-F238E27FC236}">
                <a16:creationId xmlns:a16="http://schemas.microsoft.com/office/drawing/2014/main" id="{D47D02A6-0747-418B-09A4-B733E04A24B3}"/>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C1574E83-E6F2-94AE-A948-E87089EDCD3B}"/>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0E603456-FBFC-C30D-79CD-13C16C82979D}"/>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679A3CF7-F3D7-9851-9E9E-7AB7F33E2914}"/>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12</a:t>
            </a:r>
            <a:endParaRPr lang="es-MX" sz="1350" kern="1200" dirty="0">
              <a:solidFill>
                <a:prstClr val="black"/>
              </a:solidFill>
              <a:latin typeface="Calibri" panose="020F0502020204030204"/>
              <a:ea typeface="+mn-ea"/>
              <a:cs typeface="+mn-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72"/>
          <p:cNvSpPr txBox="1">
            <a:spLocks noGrp="1"/>
          </p:cNvSpPr>
          <p:nvPr>
            <p:ph type="title" idx="4294967295"/>
          </p:nvPr>
        </p:nvSpPr>
        <p:spPr>
          <a:xfrm>
            <a:off x="5099050" y="128588"/>
            <a:ext cx="4044950" cy="6699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900"/>
              <a:t>Ejemplo</a:t>
            </a:r>
            <a:endParaRPr sz="2900"/>
          </a:p>
        </p:txBody>
      </p:sp>
      <p:sp>
        <p:nvSpPr>
          <p:cNvPr id="618" name="Google Shape;618;p72"/>
          <p:cNvSpPr txBox="1">
            <a:spLocks noGrp="1"/>
          </p:cNvSpPr>
          <p:nvPr>
            <p:ph type="body" idx="4294967295"/>
          </p:nvPr>
        </p:nvSpPr>
        <p:spPr>
          <a:xfrm>
            <a:off x="390525" y="1624013"/>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sz="1750" dirty="0"/>
              <a:t>Proporcionar el mecanismo para identificar el significado de las abreviaturas.</a:t>
            </a:r>
            <a:endParaRPr sz="1750" dirty="0"/>
          </a:p>
        </p:txBody>
      </p:sp>
      <p:sp>
        <p:nvSpPr>
          <p:cNvPr id="619" name="Google Shape;619;p72"/>
          <p:cNvSpPr txBox="1">
            <a:spLocks noGrp="1"/>
          </p:cNvSpPr>
          <p:nvPr>
            <p:ph type="title" idx="4294967295"/>
          </p:nvPr>
        </p:nvSpPr>
        <p:spPr>
          <a:xfrm>
            <a:off x="286544" y="1064538"/>
            <a:ext cx="4044950" cy="5594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Abreviaturas</a:t>
            </a:r>
            <a:endParaRPr sz="2500" dirty="0">
              <a:solidFill>
                <a:schemeClr val="bg2"/>
              </a:solidFill>
            </a:endParaRPr>
          </a:p>
        </p:txBody>
      </p:sp>
      <p:sp>
        <p:nvSpPr>
          <p:cNvPr id="620" name="Google Shape;620;p72"/>
          <p:cNvSpPr txBox="1">
            <a:spLocks noGrp="1"/>
          </p:cNvSpPr>
          <p:nvPr>
            <p:ph type="title" idx="4294967295"/>
          </p:nvPr>
        </p:nvSpPr>
        <p:spPr>
          <a:xfrm>
            <a:off x="7594600" y="4560888"/>
            <a:ext cx="1549400" cy="5810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200"/>
              <a:t>Nivel AAA</a:t>
            </a:r>
            <a:endParaRPr sz="2200"/>
          </a:p>
        </p:txBody>
      </p:sp>
      <p:pic>
        <p:nvPicPr>
          <p:cNvPr id="621" name="Google Shape;621;p72"/>
          <p:cNvPicPr preferRelativeResize="0"/>
          <p:nvPr/>
        </p:nvPicPr>
        <p:blipFill>
          <a:blip r:embed="rId3">
            <a:alphaModFix/>
          </a:blip>
          <a:stretch>
            <a:fillRect/>
          </a:stretch>
        </p:blipFill>
        <p:spPr>
          <a:xfrm>
            <a:off x="4627950" y="1064538"/>
            <a:ext cx="4424398" cy="3014425"/>
          </a:xfrm>
          <a:prstGeom prst="rect">
            <a:avLst/>
          </a:prstGeom>
          <a:noFill/>
          <a:ln>
            <a:noFill/>
          </a:ln>
        </p:spPr>
      </p:pic>
      <p:pic>
        <p:nvPicPr>
          <p:cNvPr id="2" name="Google Shape;93;p2">
            <a:extLst>
              <a:ext uri="{FF2B5EF4-FFF2-40B4-BE49-F238E27FC236}">
                <a16:creationId xmlns:a16="http://schemas.microsoft.com/office/drawing/2014/main" id="{074172AF-27DB-B566-EAFB-9193EF6E1279}"/>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EB0E98C5-7664-262F-9BE9-FD68FD5EFC05}"/>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9054EC28-361D-D6C1-7D42-5D755BF520DD}"/>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3F7CAAB9-8069-2607-DFDF-A1BDC29C3C71}"/>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13</a:t>
            </a:r>
            <a:endParaRPr lang="es-MX" sz="1350" kern="1200" dirty="0">
              <a:solidFill>
                <a:prstClr val="black"/>
              </a:solidFill>
              <a:latin typeface="Calibri" panose="020F0502020204030204"/>
              <a:ea typeface="+mn-ea"/>
              <a:cs typeface="+mn-c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73"/>
          <p:cNvSpPr txBox="1">
            <a:spLocks noGrp="1"/>
          </p:cNvSpPr>
          <p:nvPr>
            <p:ph type="title" idx="4294967295"/>
          </p:nvPr>
        </p:nvSpPr>
        <p:spPr>
          <a:xfrm>
            <a:off x="5099050" y="128588"/>
            <a:ext cx="4044950" cy="6699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900"/>
              <a:t>Ejemplo</a:t>
            </a:r>
            <a:endParaRPr sz="2900"/>
          </a:p>
        </p:txBody>
      </p:sp>
      <p:sp>
        <p:nvSpPr>
          <p:cNvPr id="627" name="Google Shape;627;p73"/>
          <p:cNvSpPr txBox="1">
            <a:spLocks noGrp="1"/>
          </p:cNvSpPr>
          <p:nvPr>
            <p:ph type="body" idx="4294967295"/>
          </p:nvPr>
        </p:nvSpPr>
        <p:spPr>
          <a:xfrm>
            <a:off x="333375" y="1624013"/>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sz="1750" dirty="0"/>
              <a:t>Cuando el texto requiere un nivel de lectura más avanzado entonces proporcionar un mecanismo de lectura fácil.</a:t>
            </a:r>
            <a:endParaRPr sz="1750" dirty="0"/>
          </a:p>
        </p:txBody>
      </p:sp>
      <p:sp>
        <p:nvSpPr>
          <p:cNvPr id="628" name="Google Shape;628;p73"/>
          <p:cNvSpPr txBox="1">
            <a:spLocks noGrp="1"/>
          </p:cNvSpPr>
          <p:nvPr>
            <p:ph type="title" idx="4294967295"/>
          </p:nvPr>
        </p:nvSpPr>
        <p:spPr>
          <a:xfrm>
            <a:off x="229394" y="989125"/>
            <a:ext cx="4044950" cy="63488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Nivel de lectura</a:t>
            </a:r>
            <a:endParaRPr sz="2500" dirty="0">
              <a:solidFill>
                <a:schemeClr val="bg2"/>
              </a:solidFill>
            </a:endParaRPr>
          </a:p>
        </p:txBody>
      </p:sp>
      <p:sp>
        <p:nvSpPr>
          <p:cNvPr id="629" name="Google Shape;629;p73"/>
          <p:cNvSpPr txBox="1">
            <a:spLocks noGrp="1"/>
          </p:cNvSpPr>
          <p:nvPr>
            <p:ph type="title" idx="4294967295"/>
          </p:nvPr>
        </p:nvSpPr>
        <p:spPr>
          <a:xfrm>
            <a:off x="7594600" y="4560888"/>
            <a:ext cx="1549400" cy="5810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200"/>
              <a:t>Nivel AAA</a:t>
            </a:r>
            <a:endParaRPr sz="2200"/>
          </a:p>
        </p:txBody>
      </p:sp>
      <p:pic>
        <p:nvPicPr>
          <p:cNvPr id="630" name="Google Shape;630;p73"/>
          <p:cNvPicPr preferRelativeResize="0"/>
          <p:nvPr/>
        </p:nvPicPr>
        <p:blipFill>
          <a:blip r:embed="rId3">
            <a:alphaModFix/>
          </a:blip>
          <a:stretch>
            <a:fillRect/>
          </a:stretch>
        </p:blipFill>
        <p:spPr>
          <a:xfrm>
            <a:off x="4627950" y="989125"/>
            <a:ext cx="4424401" cy="3165255"/>
          </a:xfrm>
          <a:prstGeom prst="rect">
            <a:avLst/>
          </a:prstGeom>
          <a:noFill/>
          <a:ln>
            <a:noFill/>
          </a:ln>
        </p:spPr>
      </p:pic>
      <p:pic>
        <p:nvPicPr>
          <p:cNvPr id="2" name="Google Shape;93;p2">
            <a:extLst>
              <a:ext uri="{FF2B5EF4-FFF2-40B4-BE49-F238E27FC236}">
                <a16:creationId xmlns:a16="http://schemas.microsoft.com/office/drawing/2014/main" id="{DC7FBC63-0533-93DC-600C-C7C3BA98BC9B}"/>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0E72F8FC-3C6B-74F3-2739-62A2D0D9D348}"/>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F6E8E6B6-3F96-FC8C-856C-CC9ABF82E2F1}"/>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1ADE68F2-A3A9-C813-8FA2-0D5178C7C583}"/>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14</a:t>
            </a:r>
            <a:endParaRPr lang="es-MX" sz="1350" kern="1200" dirty="0">
              <a:solidFill>
                <a:prstClr val="black"/>
              </a:solidFill>
              <a:latin typeface="Calibri" panose="020F0502020204030204"/>
              <a:ea typeface="+mn-ea"/>
              <a:cs typeface="+mn-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74"/>
          <p:cNvSpPr txBox="1">
            <a:spLocks noGrp="1"/>
          </p:cNvSpPr>
          <p:nvPr>
            <p:ph type="title" idx="4294967295"/>
          </p:nvPr>
        </p:nvSpPr>
        <p:spPr>
          <a:xfrm>
            <a:off x="5099050" y="128588"/>
            <a:ext cx="4044950" cy="6699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900"/>
              <a:t>Ejemplo</a:t>
            </a:r>
            <a:endParaRPr sz="2900"/>
          </a:p>
        </p:txBody>
      </p:sp>
      <p:sp>
        <p:nvSpPr>
          <p:cNvPr id="636" name="Google Shape;636;p74"/>
          <p:cNvSpPr txBox="1">
            <a:spLocks noGrp="1"/>
          </p:cNvSpPr>
          <p:nvPr>
            <p:ph type="body" idx="4294967295"/>
          </p:nvPr>
        </p:nvSpPr>
        <p:spPr>
          <a:xfrm>
            <a:off x="285750" y="1624013"/>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sz="1750" dirty="0"/>
              <a:t>Proporcionar un mecanismo para identificar la pronunciación específica de las palabras cuando el significado de esas palabras, dentro del contexto, resulta ambiguo si no se conoce su pronunciación.</a:t>
            </a:r>
            <a:endParaRPr sz="1750" dirty="0"/>
          </a:p>
        </p:txBody>
      </p:sp>
      <p:sp>
        <p:nvSpPr>
          <p:cNvPr id="637" name="Google Shape;637;p74"/>
          <p:cNvSpPr txBox="1">
            <a:spLocks noGrp="1"/>
          </p:cNvSpPr>
          <p:nvPr>
            <p:ph type="title" idx="4294967295"/>
          </p:nvPr>
        </p:nvSpPr>
        <p:spPr>
          <a:xfrm>
            <a:off x="181769" y="1088231"/>
            <a:ext cx="4044950" cy="5357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Pronunciación</a:t>
            </a:r>
            <a:endParaRPr sz="2500" dirty="0">
              <a:solidFill>
                <a:schemeClr val="bg2"/>
              </a:solidFill>
            </a:endParaRPr>
          </a:p>
        </p:txBody>
      </p:sp>
      <p:sp>
        <p:nvSpPr>
          <p:cNvPr id="638" name="Google Shape;638;p74"/>
          <p:cNvSpPr txBox="1">
            <a:spLocks noGrp="1"/>
          </p:cNvSpPr>
          <p:nvPr>
            <p:ph type="title" idx="4294967295"/>
          </p:nvPr>
        </p:nvSpPr>
        <p:spPr>
          <a:xfrm>
            <a:off x="7594600" y="4560888"/>
            <a:ext cx="1549400" cy="5810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200"/>
              <a:t>Nivel AAA</a:t>
            </a:r>
            <a:endParaRPr sz="2200"/>
          </a:p>
        </p:txBody>
      </p:sp>
      <p:pic>
        <p:nvPicPr>
          <p:cNvPr id="639" name="Google Shape;639;p74"/>
          <p:cNvPicPr preferRelativeResize="0"/>
          <p:nvPr/>
        </p:nvPicPr>
        <p:blipFill>
          <a:blip r:embed="rId3">
            <a:alphaModFix/>
          </a:blip>
          <a:stretch>
            <a:fillRect/>
          </a:stretch>
        </p:blipFill>
        <p:spPr>
          <a:xfrm>
            <a:off x="4627950" y="996775"/>
            <a:ext cx="4424401" cy="3149942"/>
          </a:xfrm>
          <a:prstGeom prst="rect">
            <a:avLst/>
          </a:prstGeom>
          <a:noFill/>
          <a:ln>
            <a:noFill/>
          </a:ln>
        </p:spPr>
      </p:pic>
      <p:pic>
        <p:nvPicPr>
          <p:cNvPr id="2" name="Google Shape;93;p2">
            <a:extLst>
              <a:ext uri="{FF2B5EF4-FFF2-40B4-BE49-F238E27FC236}">
                <a16:creationId xmlns:a16="http://schemas.microsoft.com/office/drawing/2014/main" id="{17EA2CB3-7A38-C549-315F-3454D6DDCF97}"/>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8E98E204-8F6D-C342-6E5A-87D1E0C69401}"/>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DF05B8E2-579F-02B0-ECD9-A5D7FF1B152C}"/>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4C79BF80-B1A0-6598-AC9B-A892AEFB1E27}"/>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15</a:t>
            </a:r>
            <a:endParaRPr lang="es-MX" sz="1350" kern="1200" dirty="0">
              <a:solidFill>
                <a:prstClr val="black"/>
              </a:solidFill>
              <a:latin typeface="Calibri" panose="020F0502020204030204"/>
              <a:ea typeface="+mn-ea"/>
              <a:cs typeface="+mn-c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75"/>
          <p:cNvSpPr txBox="1">
            <a:spLocks noGrp="1"/>
          </p:cNvSpPr>
          <p:nvPr>
            <p:ph type="title" idx="4294967295"/>
          </p:nvPr>
        </p:nvSpPr>
        <p:spPr>
          <a:xfrm>
            <a:off x="5099050" y="128588"/>
            <a:ext cx="4044950" cy="6699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900"/>
              <a:t>Ejemplo</a:t>
            </a:r>
            <a:endParaRPr sz="2900"/>
          </a:p>
        </p:txBody>
      </p:sp>
      <p:sp>
        <p:nvSpPr>
          <p:cNvPr id="645" name="Google Shape;645;p75"/>
          <p:cNvSpPr txBox="1">
            <a:spLocks noGrp="1"/>
          </p:cNvSpPr>
          <p:nvPr>
            <p:ph type="body" idx="4294967295"/>
          </p:nvPr>
        </p:nvSpPr>
        <p:spPr>
          <a:xfrm>
            <a:off x="371475" y="1624013"/>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sz="1750" dirty="0"/>
              <a:t>Los cambios en el contexto de los sitios web son iniciados únicamente a solicitud del usuario o se proporciona un mecanismo para detener tales cambios.</a:t>
            </a:r>
            <a:endParaRPr sz="1750" dirty="0"/>
          </a:p>
        </p:txBody>
      </p:sp>
      <p:sp>
        <p:nvSpPr>
          <p:cNvPr id="646" name="Google Shape;646;p75"/>
          <p:cNvSpPr txBox="1">
            <a:spLocks noGrp="1"/>
          </p:cNvSpPr>
          <p:nvPr>
            <p:ph type="title" idx="4294967295"/>
          </p:nvPr>
        </p:nvSpPr>
        <p:spPr>
          <a:xfrm>
            <a:off x="267494" y="986250"/>
            <a:ext cx="4044950" cy="63776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Cambios a petición</a:t>
            </a:r>
            <a:endParaRPr sz="2500" dirty="0">
              <a:solidFill>
                <a:schemeClr val="bg2"/>
              </a:solidFill>
            </a:endParaRPr>
          </a:p>
        </p:txBody>
      </p:sp>
      <p:sp>
        <p:nvSpPr>
          <p:cNvPr id="647" name="Google Shape;647;p75"/>
          <p:cNvSpPr txBox="1">
            <a:spLocks noGrp="1"/>
          </p:cNvSpPr>
          <p:nvPr>
            <p:ph type="title" idx="4294967295"/>
          </p:nvPr>
        </p:nvSpPr>
        <p:spPr>
          <a:xfrm>
            <a:off x="7594600" y="4560888"/>
            <a:ext cx="1549400" cy="5810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200"/>
              <a:t>Nivel AAA</a:t>
            </a:r>
            <a:endParaRPr sz="2200"/>
          </a:p>
        </p:txBody>
      </p:sp>
      <p:pic>
        <p:nvPicPr>
          <p:cNvPr id="648" name="Google Shape;648;p75"/>
          <p:cNvPicPr preferRelativeResize="0"/>
          <p:nvPr/>
        </p:nvPicPr>
        <p:blipFill>
          <a:blip r:embed="rId3">
            <a:alphaModFix/>
          </a:blip>
          <a:stretch>
            <a:fillRect/>
          </a:stretch>
        </p:blipFill>
        <p:spPr>
          <a:xfrm>
            <a:off x="4627950" y="986250"/>
            <a:ext cx="4424400" cy="3170991"/>
          </a:xfrm>
          <a:prstGeom prst="rect">
            <a:avLst/>
          </a:prstGeom>
          <a:noFill/>
          <a:ln>
            <a:noFill/>
          </a:ln>
        </p:spPr>
      </p:pic>
      <p:pic>
        <p:nvPicPr>
          <p:cNvPr id="2" name="Google Shape;93;p2">
            <a:extLst>
              <a:ext uri="{FF2B5EF4-FFF2-40B4-BE49-F238E27FC236}">
                <a16:creationId xmlns:a16="http://schemas.microsoft.com/office/drawing/2014/main" id="{532CE1AF-5697-2C31-2DA4-C0215EEE1F96}"/>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CD4FBC33-FBFE-7E77-8476-5E689CDB8E31}"/>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C55BCB35-E08E-8E87-E02C-C9B0AC81BF31}"/>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A13990CC-99DE-B61B-BFD2-6B86B36106B6}"/>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16</a:t>
            </a:r>
            <a:endParaRPr lang="es-MX" sz="1350" kern="1200" dirty="0">
              <a:solidFill>
                <a:prstClr val="black"/>
              </a:solidFill>
              <a:latin typeface="Calibri" panose="020F0502020204030204"/>
              <a:ea typeface="+mn-ea"/>
              <a:cs typeface="+mn-c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76"/>
          <p:cNvSpPr txBox="1">
            <a:spLocks noGrp="1"/>
          </p:cNvSpPr>
          <p:nvPr>
            <p:ph type="title" idx="4294967295"/>
          </p:nvPr>
        </p:nvSpPr>
        <p:spPr>
          <a:xfrm>
            <a:off x="5099050" y="128588"/>
            <a:ext cx="4044950" cy="6699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900"/>
              <a:t>Ejemplo</a:t>
            </a:r>
            <a:endParaRPr sz="2900"/>
          </a:p>
        </p:txBody>
      </p:sp>
      <p:sp>
        <p:nvSpPr>
          <p:cNvPr id="654" name="Google Shape;654;p76"/>
          <p:cNvSpPr txBox="1">
            <a:spLocks noGrp="1"/>
          </p:cNvSpPr>
          <p:nvPr>
            <p:ph type="body" idx="4294967295"/>
          </p:nvPr>
        </p:nvSpPr>
        <p:spPr>
          <a:xfrm>
            <a:off x="419100" y="1624013"/>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sz="1750" dirty="0"/>
              <a:t>Proporcionar la ayuda dependiente del contexto, ofreciendo información adicional relacionada con la función que se esté realizando.</a:t>
            </a:r>
            <a:endParaRPr sz="1750" dirty="0"/>
          </a:p>
        </p:txBody>
      </p:sp>
      <p:sp>
        <p:nvSpPr>
          <p:cNvPr id="655" name="Google Shape;655;p76"/>
          <p:cNvSpPr txBox="1">
            <a:spLocks noGrp="1"/>
          </p:cNvSpPr>
          <p:nvPr>
            <p:ph type="title" idx="4294967295"/>
          </p:nvPr>
        </p:nvSpPr>
        <p:spPr>
          <a:xfrm>
            <a:off x="315119" y="1088231"/>
            <a:ext cx="4044950" cy="5357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Ayuda</a:t>
            </a:r>
            <a:endParaRPr sz="2500" dirty="0">
              <a:solidFill>
                <a:schemeClr val="bg2"/>
              </a:solidFill>
            </a:endParaRPr>
          </a:p>
        </p:txBody>
      </p:sp>
      <p:sp>
        <p:nvSpPr>
          <p:cNvPr id="656" name="Google Shape;656;p76"/>
          <p:cNvSpPr txBox="1">
            <a:spLocks noGrp="1"/>
          </p:cNvSpPr>
          <p:nvPr>
            <p:ph type="title" idx="4294967295"/>
          </p:nvPr>
        </p:nvSpPr>
        <p:spPr>
          <a:xfrm>
            <a:off x="7594600" y="4560888"/>
            <a:ext cx="1549400" cy="5810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200"/>
              <a:t>Nivel AAA</a:t>
            </a:r>
            <a:endParaRPr sz="2200"/>
          </a:p>
        </p:txBody>
      </p:sp>
      <p:pic>
        <p:nvPicPr>
          <p:cNvPr id="657" name="Google Shape;657;p76"/>
          <p:cNvPicPr preferRelativeResize="0"/>
          <p:nvPr/>
        </p:nvPicPr>
        <p:blipFill>
          <a:blip r:embed="rId3">
            <a:alphaModFix/>
          </a:blip>
          <a:stretch>
            <a:fillRect/>
          </a:stretch>
        </p:blipFill>
        <p:spPr>
          <a:xfrm>
            <a:off x="4627950" y="956438"/>
            <a:ext cx="4424400" cy="3230632"/>
          </a:xfrm>
          <a:prstGeom prst="rect">
            <a:avLst/>
          </a:prstGeom>
          <a:noFill/>
          <a:ln>
            <a:noFill/>
          </a:ln>
        </p:spPr>
      </p:pic>
      <p:pic>
        <p:nvPicPr>
          <p:cNvPr id="2" name="Google Shape;93;p2">
            <a:extLst>
              <a:ext uri="{FF2B5EF4-FFF2-40B4-BE49-F238E27FC236}">
                <a16:creationId xmlns:a16="http://schemas.microsoft.com/office/drawing/2014/main" id="{610243F1-B231-8CDB-AD46-17A745DDF663}"/>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A155F6B0-1ABB-5637-38A5-BC9D953D8408}"/>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BE92DA31-3241-55FE-B136-EB5D92C7B3BC}"/>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717C55C2-2A4C-BC05-58FC-7A1EBF12ECBF}"/>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17</a:t>
            </a:r>
            <a:endParaRPr lang="es-MX" sz="1350" kern="1200" dirty="0">
              <a:solidFill>
                <a:prstClr val="black"/>
              </a:solidFill>
              <a:latin typeface="Calibri" panose="020F0502020204030204"/>
              <a:ea typeface="+mn-ea"/>
              <a:cs typeface="+mn-c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3" name="Google Shape;2467;p50">
            <a:extLst>
              <a:ext uri="{FF2B5EF4-FFF2-40B4-BE49-F238E27FC236}">
                <a16:creationId xmlns:a16="http://schemas.microsoft.com/office/drawing/2014/main" id="{89DB763E-D071-C7EA-C0EF-1603EE1C15FE}"/>
              </a:ext>
            </a:extLst>
          </p:cNvPr>
          <p:cNvSpPr/>
          <p:nvPr/>
        </p:nvSpPr>
        <p:spPr>
          <a:xfrm>
            <a:off x="0" y="0"/>
            <a:ext cx="9144000" cy="5143500"/>
          </a:xfrm>
          <a:prstGeom prst="rect">
            <a:avLst/>
          </a:prstGeom>
          <a:solidFill>
            <a:srgbClr val="111E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4" name="Grupo 3">
            <a:extLst>
              <a:ext uri="{FF2B5EF4-FFF2-40B4-BE49-F238E27FC236}">
                <a16:creationId xmlns:a16="http://schemas.microsoft.com/office/drawing/2014/main" id="{B080623B-794B-ADC2-C678-ABFE3BE7627A}"/>
              </a:ext>
            </a:extLst>
          </p:cNvPr>
          <p:cNvGrpSpPr/>
          <p:nvPr/>
        </p:nvGrpSpPr>
        <p:grpSpPr>
          <a:xfrm>
            <a:off x="2627782" y="684806"/>
            <a:ext cx="3888436" cy="3773888"/>
            <a:chOff x="4151781" y="2358871"/>
            <a:chExt cx="3888436" cy="3773888"/>
          </a:xfrm>
        </p:grpSpPr>
        <p:pic>
          <p:nvPicPr>
            <p:cNvPr id="5" name="Google Shape;2468;p50">
              <a:extLst>
                <a:ext uri="{FF2B5EF4-FFF2-40B4-BE49-F238E27FC236}">
                  <a16:creationId xmlns:a16="http://schemas.microsoft.com/office/drawing/2014/main" id="{221CFEBA-A715-5224-006C-4050F9CE0767}"/>
                </a:ext>
              </a:extLst>
            </p:cNvPr>
            <p:cNvPicPr preferRelativeResize="0"/>
            <p:nvPr/>
          </p:nvPicPr>
          <p:blipFill rotWithShape="1">
            <a:blip r:embed="rId3">
              <a:alphaModFix/>
            </a:blip>
            <a:srcRect/>
            <a:stretch/>
          </p:blipFill>
          <p:spPr>
            <a:xfrm>
              <a:off x="5316373" y="2358871"/>
              <a:ext cx="1559253" cy="1833609"/>
            </a:xfrm>
            <a:prstGeom prst="rect">
              <a:avLst/>
            </a:prstGeom>
            <a:noFill/>
            <a:ln>
              <a:noFill/>
            </a:ln>
          </p:spPr>
        </p:pic>
        <p:pic>
          <p:nvPicPr>
            <p:cNvPr id="6" name="Imagen 5">
              <a:extLst>
                <a:ext uri="{FF2B5EF4-FFF2-40B4-BE49-F238E27FC236}">
                  <a16:creationId xmlns:a16="http://schemas.microsoft.com/office/drawing/2014/main" id="{1FC95BAF-B327-D77F-C1DA-F07B5FAA7272}"/>
                </a:ext>
              </a:extLst>
            </p:cNvPr>
            <p:cNvPicPr>
              <a:picLocks noChangeAspect="1"/>
            </p:cNvPicPr>
            <p:nvPr/>
          </p:nvPicPr>
          <p:blipFill>
            <a:blip r:embed="rId4"/>
            <a:stretch>
              <a:fillRect/>
            </a:stretch>
          </p:blipFill>
          <p:spPr>
            <a:xfrm>
              <a:off x="4151781" y="4463481"/>
              <a:ext cx="3888436" cy="1669278"/>
            </a:xfrm>
            <a:prstGeom prst="rect">
              <a:avLst/>
            </a:prstGeom>
          </p:spPr>
        </p:pic>
      </p:grpSp>
    </p:spTree>
    <p:extLst>
      <p:ext uri="{BB962C8B-B14F-4D97-AF65-F5344CB8AC3E}">
        <p14:creationId xmlns:p14="http://schemas.microsoft.com/office/powerpoint/2010/main" val="3649349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6"/>
          <p:cNvPicPr preferRelativeResize="0"/>
          <p:nvPr/>
        </p:nvPicPr>
        <p:blipFill rotWithShape="1">
          <a:blip r:embed="rId3">
            <a:alphaModFix/>
          </a:blip>
          <a:srcRect/>
          <a:stretch/>
        </p:blipFill>
        <p:spPr>
          <a:xfrm>
            <a:off x="8543925" y="4607719"/>
            <a:ext cx="600075" cy="535781"/>
          </a:xfrm>
          <a:prstGeom prst="rect">
            <a:avLst/>
          </a:prstGeom>
          <a:noFill/>
          <a:ln>
            <a:noFill/>
          </a:ln>
        </p:spPr>
      </p:pic>
      <p:sp>
        <p:nvSpPr>
          <p:cNvPr id="164" name="Google Shape;164;p6"/>
          <p:cNvSpPr/>
          <p:nvPr/>
        </p:nvSpPr>
        <p:spPr>
          <a:xfrm>
            <a:off x="0" y="231934"/>
            <a:ext cx="6786350"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165" name="Google Shape;165;p6"/>
          <p:cNvSpPr txBox="1"/>
          <p:nvPr/>
        </p:nvSpPr>
        <p:spPr>
          <a:xfrm>
            <a:off x="155610" y="284054"/>
            <a:ext cx="647513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SV" sz="3000" b="1" kern="1200" dirty="0">
                <a:solidFill>
                  <a:srgbClr val="FFFFFF"/>
                </a:solidFill>
                <a:latin typeface="Trebuchet MS"/>
                <a:ea typeface="Trebuchet MS"/>
                <a:cs typeface="Trebuchet MS"/>
                <a:sym typeface="Trebuchet MS"/>
              </a:rPr>
              <a:t>Personas con Discapacidad</a:t>
            </a:r>
            <a:endParaRPr sz="1350" kern="1200" dirty="0">
              <a:solidFill>
                <a:prstClr val="black"/>
              </a:solidFill>
              <a:latin typeface="Calibri" panose="020F0502020204030204"/>
              <a:ea typeface="+mn-ea"/>
              <a:cs typeface="+mn-cs"/>
            </a:endParaRPr>
          </a:p>
        </p:txBody>
      </p:sp>
      <p:sp>
        <p:nvSpPr>
          <p:cNvPr id="166" name="Google Shape;166;p6"/>
          <p:cNvSpPr txBox="1"/>
          <p:nvPr/>
        </p:nvSpPr>
        <p:spPr>
          <a:xfrm>
            <a:off x="4780722" y="1124554"/>
            <a:ext cx="3965713" cy="3300873"/>
          </a:xfrm>
          <a:prstGeom prst="rect">
            <a:avLst/>
          </a:prstGeom>
          <a:noFill/>
          <a:ln>
            <a:noFill/>
          </a:ln>
        </p:spPr>
        <p:txBody>
          <a:bodyPr spcFirstLastPara="1" wrap="square" lIns="68569" tIns="34275" rIns="68569" bIns="34275" anchor="t" anchorCtr="0">
            <a:spAutoFit/>
          </a:bodyPr>
          <a:lstStyle/>
          <a:p>
            <a:pPr algn="just" defTabSz="685800">
              <a:buClrTx/>
            </a:pPr>
            <a:r>
              <a:rPr lang="es-SV" sz="1800" b="1" kern="1200" dirty="0">
                <a:solidFill>
                  <a:prstClr val="black"/>
                </a:solidFill>
                <a:latin typeface="Trebuchet MS"/>
                <a:ea typeface="Trebuchet MS"/>
                <a:cs typeface="Trebuchet MS"/>
                <a:sym typeface="Trebuchet MS"/>
              </a:rPr>
              <a:t>Incluye a aquellas que tengan deficiencias físicas, psicosociales, intelectuales o sensoriales a largo plazo que, al interactuar con diversas barreras, puedan ver impedida o reducida su participación plena y efectiva en todos los ámbitos de la sociedad, en igualdad de condiciones con las demás.</a:t>
            </a:r>
            <a:endParaRPr sz="1350" kern="1200" dirty="0">
              <a:solidFill>
                <a:prstClr val="black"/>
              </a:solidFill>
              <a:latin typeface="Calibri" panose="020F0502020204030204"/>
              <a:ea typeface="+mn-ea"/>
              <a:cs typeface="+mn-cs"/>
            </a:endParaRPr>
          </a:p>
          <a:p>
            <a:pPr algn="just" defTabSz="685800">
              <a:buClrTx/>
            </a:pPr>
            <a:endParaRPr sz="1500" kern="1200" dirty="0">
              <a:solidFill>
                <a:prstClr val="black"/>
              </a:solidFill>
              <a:latin typeface="Trebuchet MS"/>
              <a:ea typeface="Trebuchet MS"/>
              <a:cs typeface="Trebuchet MS"/>
              <a:sym typeface="Trebuchet MS"/>
            </a:endParaRPr>
          </a:p>
          <a:p>
            <a:pPr algn="just" defTabSz="685800">
              <a:buClrTx/>
            </a:pPr>
            <a:r>
              <a:rPr lang="es-SV" sz="1500" kern="1200" dirty="0">
                <a:solidFill>
                  <a:prstClr val="black"/>
                </a:solidFill>
                <a:latin typeface="Trebuchet MS"/>
                <a:ea typeface="Trebuchet MS"/>
                <a:cs typeface="Trebuchet MS"/>
                <a:sym typeface="Trebuchet MS"/>
              </a:rPr>
              <a:t>(Art. 4 literal C de la LEIPD y Art. 1 CSDPCD)</a:t>
            </a:r>
            <a:endParaRPr sz="1350" kern="1200" dirty="0">
              <a:solidFill>
                <a:prstClr val="black"/>
              </a:solidFill>
              <a:latin typeface="Calibri" panose="020F0502020204030204"/>
              <a:ea typeface="+mn-ea"/>
              <a:cs typeface="+mn-cs"/>
            </a:endParaRPr>
          </a:p>
        </p:txBody>
      </p:sp>
      <p:pic>
        <p:nvPicPr>
          <p:cNvPr id="167" name="Google Shape;167;p6"/>
          <p:cNvPicPr preferRelativeResize="0"/>
          <p:nvPr/>
        </p:nvPicPr>
        <p:blipFill rotWithShape="1">
          <a:blip r:embed="rId4">
            <a:alphaModFix/>
          </a:blip>
          <a:srcRect l="13438" t="5314" r="11892"/>
          <a:stretch/>
        </p:blipFill>
        <p:spPr>
          <a:xfrm>
            <a:off x="668098" y="1374122"/>
            <a:ext cx="3446397" cy="2801766"/>
          </a:xfrm>
          <a:prstGeom prst="roundRect">
            <a:avLst>
              <a:gd name="adj" fmla="val 16667"/>
            </a:avLst>
          </a:prstGeom>
          <a:noFill/>
          <a:ln>
            <a:noFill/>
          </a:ln>
          <a:effectLst>
            <a:outerShdw blurRad="76200" dist="38100" dir="7800000" algn="tl" rotWithShape="0">
              <a:srgbClr val="000000">
                <a:alpha val="40000"/>
              </a:srgbClr>
            </a:outerShdw>
          </a:effectLst>
        </p:spPr>
      </p:pic>
      <p:pic>
        <p:nvPicPr>
          <p:cNvPr id="2" name="Google Shape;94;p2">
            <a:extLst>
              <a:ext uri="{FF2B5EF4-FFF2-40B4-BE49-F238E27FC236}">
                <a16:creationId xmlns:a16="http://schemas.microsoft.com/office/drawing/2014/main" id="{01790A87-15BE-85E6-A50B-CA9C765D02E4}"/>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0F81D44-F1DD-6945-BF57-ADD27B8CA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Box 64">
            <a:extLst>
              <a:ext uri="{FF2B5EF4-FFF2-40B4-BE49-F238E27FC236}">
                <a16:creationId xmlns:a16="http://schemas.microsoft.com/office/drawing/2014/main" id="{9E54D7FC-5FE8-DF97-8A8A-A07050707AA9}"/>
              </a:ext>
            </a:extLst>
          </p:cNvPr>
          <p:cNvSpPr txBox="1"/>
          <p:nvPr/>
        </p:nvSpPr>
        <p:spPr>
          <a:xfrm>
            <a:off x="690017" y="3705819"/>
            <a:ext cx="1701248" cy="1061829"/>
          </a:xfrm>
          <a:prstGeom prst="rect">
            <a:avLst/>
          </a:prstGeom>
          <a:noFill/>
        </p:spPr>
        <p:txBody>
          <a:bodyPr wrap="square" rtlCol="0" anchor="ctr">
            <a:spAutoFit/>
          </a:bodyPr>
          <a:lstStyle/>
          <a:p>
            <a:pPr algn="ctr" defTabSz="685800">
              <a:buClrTx/>
            </a:pPr>
            <a:r>
              <a:rPr lang="es-MX" altLang="ko-KR" sz="1050" b="1" kern="1200" dirty="0">
                <a:solidFill>
                  <a:prstClr val="black"/>
                </a:solidFill>
                <a:latin typeface="Museo Sans 300" panose="02000000000000000000" pitchFamily="50" charset="0"/>
                <a:ea typeface="맑은 고딕" panose="020B0503020000020004" pitchFamily="34" charset="-127"/>
                <a:cs typeface="Arial" panose="020B0604020202020204" pitchFamily="34" charset="0"/>
              </a:rPr>
              <a:t>Disminución importante en la capacidad del movimiento de una o varias partes del cuerpo.</a:t>
            </a:r>
            <a:endParaRPr lang="es-SV" altLang="ko-KR" sz="1050" b="1" kern="1200" dirty="0">
              <a:solidFill>
                <a:prstClr val="black"/>
              </a:solidFill>
              <a:latin typeface="Museo Sans 300" panose="02000000000000000000" pitchFamily="50" charset="0"/>
              <a:ea typeface="맑은 고딕" panose="020B0503020000020004" pitchFamily="34" charset="-127"/>
              <a:cs typeface="Arial" panose="020B0604020202020204" pitchFamily="34" charset="0"/>
            </a:endParaRPr>
          </a:p>
        </p:txBody>
      </p:sp>
      <p:sp>
        <p:nvSpPr>
          <p:cNvPr id="6" name="Freeform: Shape 8">
            <a:extLst>
              <a:ext uri="{FF2B5EF4-FFF2-40B4-BE49-F238E27FC236}">
                <a16:creationId xmlns:a16="http://schemas.microsoft.com/office/drawing/2014/main" id="{DA4EA5F5-3BA9-59A9-6280-89A84D8A0462}"/>
              </a:ext>
            </a:extLst>
          </p:cNvPr>
          <p:cNvSpPr>
            <a:spLocks/>
          </p:cNvSpPr>
          <p:nvPr/>
        </p:nvSpPr>
        <p:spPr bwMode="auto">
          <a:xfrm>
            <a:off x="566542" y="2566135"/>
            <a:ext cx="1868048" cy="2279369"/>
          </a:xfrm>
          <a:custGeom>
            <a:avLst/>
            <a:gdLst>
              <a:gd name="T0" fmla="*/ 535 w 595"/>
              <a:gd name="T1" fmla="*/ 60 h 919"/>
              <a:gd name="T2" fmla="*/ 359 w 595"/>
              <a:gd name="T3" fmla="*/ 60 h 919"/>
              <a:gd name="T4" fmla="*/ 297 w 595"/>
              <a:gd name="T5" fmla="*/ 0 h 919"/>
              <a:gd name="T6" fmla="*/ 236 w 595"/>
              <a:gd name="T7" fmla="*/ 60 h 919"/>
              <a:gd name="T8" fmla="*/ 59 w 595"/>
              <a:gd name="T9" fmla="*/ 60 h 919"/>
              <a:gd name="T10" fmla="*/ 0 w 595"/>
              <a:gd name="T11" fmla="*/ 120 h 919"/>
              <a:gd name="T12" fmla="*/ 0 w 595"/>
              <a:gd name="T13" fmla="*/ 859 h 919"/>
              <a:gd name="T14" fmla="*/ 59 w 595"/>
              <a:gd name="T15" fmla="*/ 919 h 919"/>
              <a:gd name="T16" fmla="*/ 535 w 595"/>
              <a:gd name="T17" fmla="*/ 919 h 919"/>
              <a:gd name="T18" fmla="*/ 595 w 595"/>
              <a:gd name="T19" fmla="*/ 859 h 919"/>
              <a:gd name="T20" fmla="*/ 595 w 595"/>
              <a:gd name="T21" fmla="*/ 120 h 919"/>
              <a:gd name="T22" fmla="*/ 535 w 595"/>
              <a:gd name="T23" fmla="*/ 60 h 919"/>
              <a:gd name="T24" fmla="*/ 589 w 595"/>
              <a:gd name="T25" fmla="*/ 859 h 919"/>
              <a:gd name="T26" fmla="*/ 535 w 595"/>
              <a:gd name="T27" fmla="*/ 913 h 919"/>
              <a:gd name="T28" fmla="*/ 59 w 595"/>
              <a:gd name="T29" fmla="*/ 913 h 919"/>
              <a:gd name="T30" fmla="*/ 6 w 595"/>
              <a:gd name="T31" fmla="*/ 859 h 919"/>
              <a:gd name="T32" fmla="*/ 6 w 595"/>
              <a:gd name="T33" fmla="*/ 467 h 919"/>
              <a:gd name="T34" fmla="*/ 589 w 595"/>
              <a:gd name="T35" fmla="*/ 467 h 919"/>
              <a:gd name="T36" fmla="*/ 589 w 595"/>
              <a:gd name="T37" fmla="*/ 859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5" h="919">
                <a:moveTo>
                  <a:pt x="535" y="60"/>
                </a:moveTo>
                <a:cubicBezTo>
                  <a:pt x="359" y="60"/>
                  <a:pt x="359" y="60"/>
                  <a:pt x="359" y="60"/>
                </a:cubicBezTo>
                <a:cubicBezTo>
                  <a:pt x="330" y="51"/>
                  <a:pt x="307" y="29"/>
                  <a:pt x="297" y="0"/>
                </a:cubicBezTo>
                <a:cubicBezTo>
                  <a:pt x="288" y="29"/>
                  <a:pt x="265" y="51"/>
                  <a:pt x="236" y="60"/>
                </a:cubicBezTo>
                <a:cubicBezTo>
                  <a:pt x="59" y="60"/>
                  <a:pt x="59" y="60"/>
                  <a:pt x="59" y="60"/>
                </a:cubicBezTo>
                <a:cubicBezTo>
                  <a:pt x="27" y="60"/>
                  <a:pt x="0" y="87"/>
                  <a:pt x="0" y="120"/>
                </a:cubicBezTo>
                <a:cubicBezTo>
                  <a:pt x="0" y="859"/>
                  <a:pt x="0" y="859"/>
                  <a:pt x="0" y="859"/>
                </a:cubicBezTo>
                <a:cubicBezTo>
                  <a:pt x="0" y="892"/>
                  <a:pt x="27" y="919"/>
                  <a:pt x="59" y="919"/>
                </a:cubicBezTo>
                <a:cubicBezTo>
                  <a:pt x="535" y="919"/>
                  <a:pt x="535" y="919"/>
                  <a:pt x="535" y="919"/>
                </a:cubicBezTo>
                <a:cubicBezTo>
                  <a:pt x="568" y="919"/>
                  <a:pt x="595" y="892"/>
                  <a:pt x="595" y="859"/>
                </a:cubicBezTo>
                <a:cubicBezTo>
                  <a:pt x="595" y="120"/>
                  <a:pt x="595" y="120"/>
                  <a:pt x="595" y="120"/>
                </a:cubicBezTo>
                <a:cubicBezTo>
                  <a:pt x="595" y="87"/>
                  <a:pt x="568" y="60"/>
                  <a:pt x="535" y="60"/>
                </a:cubicBezTo>
                <a:close/>
                <a:moveTo>
                  <a:pt x="589" y="859"/>
                </a:moveTo>
                <a:cubicBezTo>
                  <a:pt x="589" y="889"/>
                  <a:pt x="565" y="913"/>
                  <a:pt x="535" y="913"/>
                </a:cubicBezTo>
                <a:cubicBezTo>
                  <a:pt x="59" y="913"/>
                  <a:pt x="59" y="913"/>
                  <a:pt x="59" y="913"/>
                </a:cubicBezTo>
                <a:cubicBezTo>
                  <a:pt x="30" y="913"/>
                  <a:pt x="6" y="889"/>
                  <a:pt x="6" y="859"/>
                </a:cubicBezTo>
                <a:cubicBezTo>
                  <a:pt x="6" y="467"/>
                  <a:pt x="6" y="467"/>
                  <a:pt x="6" y="467"/>
                </a:cubicBezTo>
                <a:cubicBezTo>
                  <a:pt x="589" y="467"/>
                  <a:pt x="589" y="467"/>
                  <a:pt x="589" y="467"/>
                </a:cubicBezTo>
                <a:lnTo>
                  <a:pt x="589" y="859"/>
                </a:lnTo>
                <a:close/>
              </a:path>
            </a:pathLst>
          </a:custGeom>
          <a:solidFill>
            <a:srgbClr val="1F3864"/>
          </a:solidFill>
          <a:ln/>
        </p:spPr>
        <p:style>
          <a:lnRef idx="2">
            <a:schemeClr val="accent1">
              <a:shade val="15000"/>
            </a:schemeClr>
          </a:lnRef>
          <a:fillRef idx="1">
            <a:schemeClr val="accent1"/>
          </a:fillRef>
          <a:effectRef idx="0">
            <a:schemeClr val="accent1"/>
          </a:effectRef>
          <a:fontRef idx="minor">
            <a:schemeClr val="lt1"/>
          </a:fontRef>
        </p:style>
        <p:txBody>
          <a:bodyPr vert="horz" wrap="square" lIns="108000" tIns="1431000" rIns="108000" bIns="45720" anchor="t" anchorCtr="1" compatLnSpc="1">
            <a:prstTxWarp prst="textNoShape">
              <a:avLst/>
            </a:prstTxWarp>
            <a:norm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algn="ctr" defTabSz="685800">
              <a:lnSpc>
                <a:spcPct val="120000"/>
              </a:lnSpc>
              <a:buClrTx/>
            </a:pPr>
            <a:endParaRPr lang="es-SV" altLang="zh-CN" sz="700" dirty="0">
              <a:solidFill>
                <a:prstClr val="black"/>
              </a:solidFill>
              <a:latin typeface="Museo Sans 900" panose="02000000000000000000" pitchFamily="50" charset="0"/>
            </a:endParaRPr>
          </a:p>
        </p:txBody>
      </p:sp>
      <p:sp>
        <p:nvSpPr>
          <p:cNvPr id="7" name="Freeform: Shape 12">
            <a:extLst>
              <a:ext uri="{FF2B5EF4-FFF2-40B4-BE49-F238E27FC236}">
                <a16:creationId xmlns:a16="http://schemas.microsoft.com/office/drawing/2014/main" id="{CFAE4620-A2DD-A383-C5FE-E78C333257A7}"/>
              </a:ext>
            </a:extLst>
          </p:cNvPr>
          <p:cNvSpPr>
            <a:spLocks/>
          </p:cNvSpPr>
          <p:nvPr/>
        </p:nvSpPr>
        <p:spPr bwMode="auto">
          <a:xfrm>
            <a:off x="2544711" y="2569594"/>
            <a:ext cx="1868048" cy="2279369"/>
          </a:xfrm>
          <a:custGeom>
            <a:avLst/>
            <a:gdLst>
              <a:gd name="T0" fmla="*/ 535 w 595"/>
              <a:gd name="T1" fmla="*/ 60 h 919"/>
              <a:gd name="T2" fmla="*/ 359 w 595"/>
              <a:gd name="T3" fmla="*/ 60 h 919"/>
              <a:gd name="T4" fmla="*/ 297 w 595"/>
              <a:gd name="T5" fmla="*/ 0 h 919"/>
              <a:gd name="T6" fmla="*/ 236 w 595"/>
              <a:gd name="T7" fmla="*/ 60 h 919"/>
              <a:gd name="T8" fmla="*/ 59 w 595"/>
              <a:gd name="T9" fmla="*/ 60 h 919"/>
              <a:gd name="T10" fmla="*/ 0 w 595"/>
              <a:gd name="T11" fmla="*/ 120 h 919"/>
              <a:gd name="T12" fmla="*/ 0 w 595"/>
              <a:gd name="T13" fmla="*/ 859 h 919"/>
              <a:gd name="T14" fmla="*/ 59 w 595"/>
              <a:gd name="T15" fmla="*/ 919 h 919"/>
              <a:gd name="T16" fmla="*/ 535 w 595"/>
              <a:gd name="T17" fmla="*/ 919 h 919"/>
              <a:gd name="T18" fmla="*/ 595 w 595"/>
              <a:gd name="T19" fmla="*/ 859 h 919"/>
              <a:gd name="T20" fmla="*/ 595 w 595"/>
              <a:gd name="T21" fmla="*/ 120 h 919"/>
              <a:gd name="T22" fmla="*/ 535 w 595"/>
              <a:gd name="T23" fmla="*/ 60 h 919"/>
              <a:gd name="T24" fmla="*/ 589 w 595"/>
              <a:gd name="T25" fmla="*/ 859 h 919"/>
              <a:gd name="T26" fmla="*/ 535 w 595"/>
              <a:gd name="T27" fmla="*/ 913 h 919"/>
              <a:gd name="T28" fmla="*/ 59 w 595"/>
              <a:gd name="T29" fmla="*/ 913 h 919"/>
              <a:gd name="T30" fmla="*/ 6 w 595"/>
              <a:gd name="T31" fmla="*/ 859 h 919"/>
              <a:gd name="T32" fmla="*/ 6 w 595"/>
              <a:gd name="T33" fmla="*/ 467 h 919"/>
              <a:gd name="T34" fmla="*/ 589 w 595"/>
              <a:gd name="T35" fmla="*/ 467 h 919"/>
              <a:gd name="T36" fmla="*/ 589 w 595"/>
              <a:gd name="T37" fmla="*/ 859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5" h="919">
                <a:moveTo>
                  <a:pt x="535" y="60"/>
                </a:moveTo>
                <a:cubicBezTo>
                  <a:pt x="359" y="60"/>
                  <a:pt x="359" y="60"/>
                  <a:pt x="359" y="60"/>
                </a:cubicBezTo>
                <a:cubicBezTo>
                  <a:pt x="330" y="51"/>
                  <a:pt x="307" y="29"/>
                  <a:pt x="297" y="0"/>
                </a:cubicBezTo>
                <a:cubicBezTo>
                  <a:pt x="288" y="29"/>
                  <a:pt x="265" y="51"/>
                  <a:pt x="236" y="60"/>
                </a:cubicBezTo>
                <a:cubicBezTo>
                  <a:pt x="59" y="60"/>
                  <a:pt x="59" y="60"/>
                  <a:pt x="59" y="60"/>
                </a:cubicBezTo>
                <a:cubicBezTo>
                  <a:pt x="27" y="60"/>
                  <a:pt x="0" y="87"/>
                  <a:pt x="0" y="120"/>
                </a:cubicBezTo>
                <a:cubicBezTo>
                  <a:pt x="0" y="859"/>
                  <a:pt x="0" y="859"/>
                  <a:pt x="0" y="859"/>
                </a:cubicBezTo>
                <a:cubicBezTo>
                  <a:pt x="0" y="892"/>
                  <a:pt x="27" y="919"/>
                  <a:pt x="59" y="919"/>
                </a:cubicBezTo>
                <a:cubicBezTo>
                  <a:pt x="535" y="919"/>
                  <a:pt x="535" y="919"/>
                  <a:pt x="535" y="919"/>
                </a:cubicBezTo>
                <a:cubicBezTo>
                  <a:pt x="568" y="919"/>
                  <a:pt x="595" y="892"/>
                  <a:pt x="595" y="859"/>
                </a:cubicBezTo>
                <a:cubicBezTo>
                  <a:pt x="595" y="120"/>
                  <a:pt x="595" y="120"/>
                  <a:pt x="595" y="120"/>
                </a:cubicBezTo>
                <a:cubicBezTo>
                  <a:pt x="595" y="87"/>
                  <a:pt x="568" y="60"/>
                  <a:pt x="535" y="60"/>
                </a:cubicBezTo>
                <a:close/>
                <a:moveTo>
                  <a:pt x="589" y="859"/>
                </a:moveTo>
                <a:cubicBezTo>
                  <a:pt x="589" y="889"/>
                  <a:pt x="565" y="913"/>
                  <a:pt x="535" y="913"/>
                </a:cubicBezTo>
                <a:cubicBezTo>
                  <a:pt x="59" y="913"/>
                  <a:pt x="59" y="913"/>
                  <a:pt x="59" y="913"/>
                </a:cubicBezTo>
                <a:cubicBezTo>
                  <a:pt x="30" y="913"/>
                  <a:pt x="6" y="889"/>
                  <a:pt x="6" y="859"/>
                </a:cubicBezTo>
                <a:cubicBezTo>
                  <a:pt x="6" y="467"/>
                  <a:pt x="6" y="467"/>
                  <a:pt x="6" y="467"/>
                </a:cubicBezTo>
                <a:cubicBezTo>
                  <a:pt x="589" y="467"/>
                  <a:pt x="589" y="467"/>
                  <a:pt x="589" y="467"/>
                </a:cubicBezTo>
                <a:lnTo>
                  <a:pt x="589" y="859"/>
                </a:lnTo>
                <a:close/>
              </a:path>
            </a:pathLst>
          </a:custGeom>
          <a:solidFill>
            <a:srgbClr val="1F3864"/>
          </a:solidFill>
          <a:ln/>
        </p:spPr>
        <p:style>
          <a:lnRef idx="2">
            <a:schemeClr val="accent1">
              <a:shade val="15000"/>
            </a:schemeClr>
          </a:lnRef>
          <a:fillRef idx="1">
            <a:schemeClr val="accent1"/>
          </a:fillRef>
          <a:effectRef idx="0">
            <a:schemeClr val="accent1"/>
          </a:effectRef>
          <a:fontRef idx="minor">
            <a:schemeClr val="lt1"/>
          </a:fontRef>
        </p:style>
        <p:txBody>
          <a:bodyPr vert="horz" wrap="square" lIns="108000" tIns="1431000" rIns="108000" bIns="45720" anchor="t" anchorCtr="1" compatLnSpc="1">
            <a:prstTxWarp prst="textNoShape">
              <a:avLst/>
            </a:prstTxWarp>
            <a:norm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algn="ctr" defTabSz="685800">
              <a:lnSpc>
                <a:spcPct val="120000"/>
              </a:lnSpc>
              <a:buClrTx/>
            </a:pPr>
            <a:endParaRPr lang="zh-CN" altLang="en-US" sz="825" dirty="0">
              <a:solidFill>
                <a:prstClr val="black"/>
              </a:solidFill>
              <a:latin typeface="Museo Sans 900" panose="02000000000000000000" pitchFamily="50" charset="0"/>
            </a:endParaRPr>
          </a:p>
        </p:txBody>
      </p:sp>
      <p:sp>
        <p:nvSpPr>
          <p:cNvPr id="8" name="Freeform: Shape 16">
            <a:extLst>
              <a:ext uri="{FF2B5EF4-FFF2-40B4-BE49-F238E27FC236}">
                <a16:creationId xmlns:a16="http://schemas.microsoft.com/office/drawing/2014/main" id="{8D9F2D37-10C6-2C6E-A106-0FC6B16BCE76}"/>
              </a:ext>
            </a:extLst>
          </p:cNvPr>
          <p:cNvSpPr>
            <a:spLocks/>
          </p:cNvSpPr>
          <p:nvPr/>
        </p:nvSpPr>
        <p:spPr bwMode="auto">
          <a:xfrm>
            <a:off x="4525112" y="2566135"/>
            <a:ext cx="1868049" cy="2279369"/>
          </a:xfrm>
          <a:custGeom>
            <a:avLst/>
            <a:gdLst>
              <a:gd name="T0" fmla="*/ 535 w 595"/>
              <a:gd name="T1" fmla="*/ 60 h 919"/>
              <a:gd name="T2" fmla="*/ 359 w 595"/>
              <a:gd name="T3" fmla="*/ 60 h 919"/>
              <a:gd name="T4" fmla="*/ 297 w 595"/>
              <a:gd name="T5" fmla="*/ 0 h 919"/>
              <a:gd name="T6" fmla="*/ 236 w 595"/>
              <a:gd name="T7" fmla="*/ 60 h 919"/>
              <a:gd name="T8" fmla="*/ 59 w 595"/>
              <a:gd name="T9" fmla="*/ 60 h 919"/>
              <a:gd name="T10" fmla="*/ 0 w 595"/>
              <a:gd name="T11" fmla="*/ 120 h 919"/>
              <a:gd name="T12" fmla="*/ 0 w 595"/>
              <a:gd name="T13" fmla="*/ 859 h 919"/>
              <a:gd name="T14" fmla="*/ 59 w 595"/>
              <a:gd name="T15" fmla="*/ 919 h 919"/>
              <a:gd name="T16" fmla="*/ 535 w 595"/>
              <a:gd name="T17" fmla="*/ 919 h 919"/>
              <a:gd name="T18" fmla="*/ 595 w 595"/>
              <a:gd name="T19" fmla="*/ 859 h 919"/>
              <a:gd name="T20" fmla="*/ 595 w 595"/>
              <a:gd name="T21" fmla="*/ 120 h 919"/>
              <a:gd name="T22" fmla="*/ 535 w 595"/>
              <a:gd name="T23" fmla="*/ 60 h 919"/>
              <a:gd name="T24" fmla="*/ 589 w 595"/>
              <a:gd name="T25" fmla="*/ 859 h 919"/>
              <a:gd name="T26" fmla="*/ 535 w 595"/>
              <a:gd name="T27" fmla="*/ 913 h 919"/>
              <a:gd name="T28" fmla="*/ 59 w 595"/>
              <a:gd name="T29" fmla="*/ 913 h 919"/>
              <a:gd name="T30" fmla="*/ 6 w 595"/>
              <a:gd name="T31" fmla="*/ 859 h 919"/>
              <a:gd name="T32" fmla="*/ 6 w 595"/>
              <a:gd name="T33" fmla="*/ 467 h 919"/>
              <a:gd name="T34" fmla="*/ 589 w 595"/>
              <a:gd name="T35" fmla="*/ 467 h 919"/>
              <a:gd name="T36" fmla="*/ 589 w 595"/>
              <a:gd name="T37" fmla="*/ 859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5" h="919">
                <a:moveTo>
                  <a:pt x="535" y="60"/>
                </a:moveTo>
                <a:cubicBezTo>
                  <a:pt x="359" y="60"/>
                  <a:pt x="359" y="60"/>
                  <a:pt x="359" y="60"/>
                </a:cubicBezTo>
                <a:cubicBezTo>
                  <a:pt x="330" y="51"/>
                  <a:pt x="307" y="29"/>
                  <a:pt x="297" y="0"/>
                </a:cubicBezTo>
                <a:cubicBezTo>
                  <a:pt x="288" y="29"/>
                  <a:pt x="265" y="51"/>
                  <a:pt x="236" y="60"/>
                </a:cubicBezTo>
                <a:cubicBezTo>
                  <a:pt x="59" y="60"/>
                  <a:pt x="59" y="60"/>
                  <a:pt x="59" y="60"/>
                </a:cubicBezTo>
                <a:cubicBezTo>
                  <a:pt x="27" y="60"/>
                  <a:pt x="0" y="87"/>
                  <a:pt x="0" y="120"/>
                </a:cubicBezTo>
                <a:cubicBezTo>
                  <a:pt x="0" y="859"/>
                  <a:pt x="0" y="859"/>
                  <a:pt x="0" y="859"/>
                </a:cubicBezTo>
                <a:cubicBezTo>
                  <a:pt x="0" y="892"/>
                  <a:pt x="27" y="919"/>
                  <a:pt x="59" y="919"/>
                </a:cubicBezTo>
                <a:cubicBezTo>
                  <a:pt x="535" y="919"/>
                  <a:pt x="535" y="919"/>
                  <a:pt x="535" y="919"/>
                </a:cubicBezTo>
                <a:cubicBezTo>
                  <a:pt x="568" y="919"/>
                  <a:pt x="595" y="892"/>
                  <a:pt x="595" y="859"/>
                </a:cubicBezTo>
                <a:cubicBezTo>
                  <a:pt x="595" y="120"/>
                  <a:pt x="595" y="120"/>
                  <a:pt x="595" y="120"/>
                </a:cubicBezTo>
                <a:cubicBezTo>
                  <a:pt x="595" y="87"/>
                  <a:pt x="568" y="60"/>
                  <a:pt x="535" y="60"/>
                </a:cubicBezTo>
                <a:close/>
                <a:moveTo>
                  <a:pt x="589" y="859"/>
                </a:moveTo>
                <a:cubicBezTo>
                  <a:pt x="589" y="889"/>
                  <a:pt x="565" y="913"/>
                  <a:pt x="535" y="913"/>
                </a:cubicBezTo>
                <a:cubicBezTo>
                  <a:pt x="59" y="913"/>
                  <a:pt x="59" y="913"/>
                  <a:pt x="59" y="913"/>
                </a:cubicBezTo>
                <a:cubicBezTo>
                  <a:pt x="30" y="913"/>
                  <a:pt x="6" y="889"/>
                  <a:pt x="6" y="859"/>
                </a:cubicBezTo>
                <a:cubicBezTo>
                  <a:pt x="6" y="467"/>
                  <a:pt x="6" y="467"/>
                  <a:pt x="6" y="467"/>
                </a:cubicBezTo>
                <a:cubicBezTo>
                  <a:pt x="589" y="467"/>
                  <a:pt x="589" y="467"/>
                  <a:pt x="589" y="467"/>
                </a:cubicBezTo>
                <a:lnTo>
                  <a:pt x="589" y="859"/>
                </a:lnTo>
                <a:close/>
              </a:path>
            </a:pathLst>
          </a:custGeom>
          <a:solidFill>
            <a:srgbClr val="1F3864"/>
          </a:solidFill>
          <a:ln/>
        </p:spPr>
        <p:style>
          <a:lnRef idx="2">
            <a:schemeClr val="accent1">
              <a:shade val="15000"/>
            </a:schemeClr>
          </a:lnRef>
          <a:fillRef idx="1">
            <a:schemeClr val="accent1"/>
          </a:fillRef>
          <a:effectRef idx="0">
            <a:schemeClr val="accent1"/>
          </a:effectRef>
          <a:fontRef idx="minor">
            <a:schemeClr val="lt1"/>
          </a:fontRef>
        </p:style>
        <p:txBody>
          <a:bodyPr vert="horz" wrap="square" lIns="108000" tIns="1431000" rIns="108000" bIns="45720" anchor="t" anchorCtr="1" compatLnSpc="1">
            <a:prstTxWarp prst="textNoShape">
              <a:avLst/>
            </a:prstTxWarp>
            <a:norm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algn="ctr" defTabSz="685800">
              <a:lnSpc>
                <a:spcPct val="120000"/>
              </a:lnSpc>
              <a:buClrTx/>
            </a:pPr>
            <a:endParaRPr lang="zh-CN" altLang="en-US" sz="825" dirty="0">
              <a:solidFill>
                <a:prstClr val="black"/>
              </a:solidFill>
              <a:latin typeface="Museo Sans 900" panose="02000000000000000000" pitchFamily="50" charset="0"/>
            </a:endParaRPr>
          </a:p>
        </p:txBody>
      </p:sp>
      <p:sp>
        <p:nvSpPr>
          <p:cNvPr id="9" name="Freeform: Shape 20">
            <a:extLst>
              <a:ext uri="{FF2B5EF4-FFF2-40B4-BE49-F238E27FC236}">
                <a16:creationId xmlns:a16="http://schemas.microsoft.com/office/drawing/2014/main" id="{ADD3253A-006D-42D0-84BC-AB669B45A036}"/>
              </a:ext>
            </a:extLst>
          </p:cNvPr>
          <p:cNvSpPr>
            <a:spLocks/>
          </p:cNvSpPr>
          <p:nvPr/>
        </p:nvSpPr>
        <p:spPr bwMode="auto">
          <a:xfrm>
            <a:off x="6503281" y="2566135"/>
            <a:ext cx="1868050" cy="2279369"/>
          </a:xfrm>
          <a:custGeom>
            <a:avLst/>
            <a:gdLst>
              <a:gd name="T0" fmla="*/ 535 w 595"/>
              <a:gd name="T1" fmla="*/ 60 h 919"/>
              <a:gd name="T2" fmla="*/ 359 w 595"/>
              <a:gd name="T3" fmla="*/ 60 h 919"/>
              <a:gd name="T4" fmla="*/ 297 w 595"/>
              <a:gd name="T5" fmla="*/ 0 h 919"/>
              <a:gd name="T6" fmla="*/ 236 w 595"/>
              <a:gd name="T7" fmla="*/ 60 h 919"/>
              <a:gd name="T8" fmla="*/ 59 w 595"/>
              <a:gd name="T9" fmla="*/ 60 h 919"/>
              <a:gd name="T10" fmla="*/ 0 w 595"/>
              <a:gd name="T11" fmla="*/ 120 h 919"/>
              <a:gd name="T12" fmla="*/ 0 w 595"/>
              <a:gd name="T13" fmla="*/ 859 h 919"/>
              <a:gd name="T14" fmla="*/ 59 w 595"/>
              <a:gd name="T15" fmla="*/ 919 h 919"/>
              <a:gd name="T16" fmla="*/ 535 w 595"/>
              <a:gd name="T17" fmla="*/ 919 h 919"/>
              <a:gd name="T18" fmla="*/ 595 w 595"/>
              <a:gd name="T19" fmla="*/ 859 h 919"/>
              <a:gd name="T20" fmla="*/ 595 w 595"/>
              <a:gd name="T21" fmla="*/ 120 h 919"/>
              <a:gd name="T22" fmla="*/ 535 w 595"/>
              <a:gd name="T23" fmla="*/ 60 h 919"/>
              <a:gd name="T24" fmla="*/ 589 w 595"/>
              <a:gd name="T25" fmla="*/ 859 h 919"/>
              <a:gd name="T26" fmla="*/ 535 w 595"/>
              <a:gd name="T27" fmla="*/ 913 h 919"/>
              <a:gd name="T28" fmla="*/ 59 w 595"/>
              <a:gd name="T29" fmla="*/ 913 h 919"/>
              <a:gd name="T30" fmla="*/ 6 w 595"/>
              <a:gd name="T31" fmla="*/ 859 h 919"/>
              <a:gd name="T32" fmla="*/ 6 w 595"/>
              <a:gd name="T33" fmla="*/ 467 h 919"/>
              <a:gd name="T34" fmla="*/ 589 w 595"/>
              <a:gd name="T35" fmla="*/ 467 h 919"/>
              <a:gd name="T36" fmla="*/ 589 w 595"/>
              <a:gd name="T37" fmla="*/ 859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5" h="919">
                <a:moveTo>
                  <a:pt x="535" y="60"/>
                </a:moveTo>
                <a:cubicBezTo>
                  <a:pt x="359" y="60"/>
                  <a:pt x="359" y="60"/>
                  <a:pt x="359" y="60"/>
                </a:cubicBezTo>
                <a:cubicBezTo>
                  <a:pt x="330" y="51"/>
                  <a:pt x="307" y="29"/>
                  <a:pt x="297" y="0"/>
                </a:cubicBezTo>
                <a:cubicBezTo>
                  <a:pt x="288" y="29"/>
                  <a:pt x="265" y="51"/>
                  <a:pt x="236" y="60"/>
                </a:cubicBezTo>
                <a:cubicBezTo>
                  <a:pt x="59" y="60"/>
                  <a:pt x="59" y="60"/>
                  <a:pt x="59" y="60"/>
                </a:cubicBezTo>
                <a:cubicBezTo>
                  <a:pt x="27" y="60"/>
                  <a:pt x="0" y="87"/>
                  <a:pt x="0" y="120"/>
                </a:cubicBezTo>
                <a:cubicBezTo>
                  <a:pt x="0" y="859"/>
                  <a:pt x="0" y="859"/>
                  <a:pt x="0" y="859"/>
                </a:cubicBezTo>
                <a:cubicBezTo>
                  <a:pt x="0" y="892"/>
                  <a:pt x="27" y="919"/>
                  <a:pt x="59" y="919"/>
                </a:cubicBezTo>
                <a:cubicBezTo>
                  <a:pt x="535" y="919"/>
                  <a:pt x="535" y="919"/>
                  <a:pt x="535" y="919"/>
                </a:cubicBezTo>
                <a:cubicBezTo>
                  <a:pt x="568" y="919"/>
                  <a:pt x="595" y="892"/>
                  <a:pt x="595" y="859"/>
                </a:cubicBezTo>
                <a:cubicBezTo>
                  <a:pt x="595" y="120"/>
                  <a:pt x="595" y="120"/>
                  <a:pt x="595" y="120"/>
                </a:cubicBezTo>
                <a:cubicBezTo>
                  <a:pt x="595" y="87"/>
                  <a:pt x="568" y="60"/>
                  <a:pt x="535" y="60"/>
                </a:cubicBezTo>
                <a:close/>
                <a:moveTo>
                  <a:pt x="589" y="859"/>
                </a:moveTo>
                <a:cubicBezTo>
                  <a:pt x="589" y="889"/>
                  <a:pt x="565" y="913"/>
                  <a:pt x="535" y="913"/>
                </a:cubicBezTo>
                <a:cubicBezTo>
                  <a:pt x="59" y="913"/>
                  <a:pt x="59" y="913"/>
                  <a:pt x="59" y="913"/>
                </a:cubicBezTo>
                <a:cubicBezTo>
                  <a:pt x="30" y="913"/>
                  <a:pt x="6" y="889"/>
                  <a:pt x="6" y="859"/>
                </a:cubicBezTo>
                <a:cubicBezTo>
                  <a:pt x="6" y="467"/>
                  <a:pt x="6" y="467"/>
                  <a:pt x="6" y="467"/>
                </a:cubicBezTo>
                <a:cubicBezTo>
                  <a:pt x="589" y="467"/>
                  <a:pt x="589" y="467"/>
                  <a:pt x="589" y="467"/>
                </a:cubicBezTo>
                <a:lnTo>
                  <a:pt x="589" y="859"/>
                </a:lnTo>
                <a:close/>
              </a:path>
            </a:pathLst>
          </a:custGeom>
          <a:solidFill>
            <a:srgbClr val="1F3864"/>
          </a:solidFill>
          <a:ln/>
        </p:spPr>
        <p:style>
          <a:lnRef idx="2">
            <a:schemeClr val="accent1">
              <a:shade val="15000"/>
            </a:schemeClr>
          </a:lnRef>
          <a:fillRef idx="1">
            <a:schemeClr val="accent1"/>
          </a:fillRef>
          <a:effectRef idx="0">
            <a:schemeClr val="accent1"/>
          </a:effectRef>
          <a:fontRef idx="minor">
            <a:schemeClr val="lt1"/>
          </a:fontRef>
        </p:style>
        <p:txBody>
          <a:bodyPr vert="horz" wrap="square" lIns="108000" tIns="1431000" rIns="108000" bIns="45720" anchor="t" anchorCtr="1" compatLnSpc="1">
            <a:prstTxWarp prst="textNoShape">
              <a:avLst/>
            </a:prstTxWarp>
            <a:norm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pPr algn="ctr" defTabSz="685800">
              <a:lnSpc>
                <a:spcPct val="120000"/>
              </a:lnSpc>
              <a:buClrTx/>
            </a:pPr>
            <a:endParaRPr lang="zh-CN" altLang="en-US" sz="800" dirty="0">
              <a:solidFill>
                <a:prstClr val="black"/>
              </a:solidFill>
              <a:latin typeface="Museo Sans 900" panose="02000000000000000000" pitchFamily="50" charset="0"/>
            </a:endParaRPr>
          </a:p>
        </p:txBody>
      </p:sp>
      <p:sp>
        <p:nvSpPr>
          <p:cNvPr id="10" name="CuadroTexto 9">
            <a:extLst>
              <a:ext uri="{FF2B5EF4-FFF2-40B4-BE49-F238E27FC236}">
                <a16:creationId xmlns:a16="http://schemas.microsoft.com/office/drawing/2014/main" id="{CCD64B22-AB2E-9AFF-29AE-5F6962F3914E}"/>
              </a:ext>
            </a:extLst>
          </p:cNvPr>
          <p:cNvSpPr txBox="1"/>
          <p:nvPr/>
        </p:nvSpPr>
        <p:spPr>
          <a:xfrm>
            <a:off x="2516135" y="3038634"/>
            <a:ext cx="1930222" cy="400110"/>
          </a:xfrm>
          <a:prstGeom prst="rect">
            <a:avLst/>
          </a:prstGeom>
          <a:noFill/>
        </p:spPr>
        <p:txBody>
          <a:bodyPr wrap="square" rtlCol="0">
            <a:spAutoFit/>
          </a:bodyPr>
          <a:lstStyle/>
          <a:p>
            <a:pPr algn="ctr" defTabSz="685800">
              <a:buClrTx/>
            </a:pPr>
            <a:r>
              <a:rPr lang="es-MX" sz="2000" b="1" kern="1200" dirty="0">
                <a:solidFill>
                  <a:prstClr val="white"/>
                </a:solidFill>
                <a:latin typeface="Museo Sans 900" panose="02000000000000000000" pitchFamily="50" charset="0"/>
                <a:ea typeface="+mn-ea"/>
                <a:cs typeface="+mn-cs"/>
              </a:rPr>
              <a:t>Psicosocial</a:t>
            </a:r>
            <a:endParaRPr lang="es-SV" sz="2000" b="1" kern="1200" dirty="0">
              <a:solidFill>
                <a:prstClr val="white"/>
              </a:solidFill>
              <a:latin typeface="Museo Sans 900" panose="02000000000000000000" pitchFamily="50" charset="0"/>
              <a:ea typeface="+mn-ea"/>
              <a:cs typeface="+mn-cs"/>
            </a:endParaRPr>
          </a:p>
        </p:txBody>
      </p:sp>
      <p:sp>
        <p:nvSpPr>
          <p:cNvPr id="11" name="TextBox 64">
            <a:extLst>
              <a:ext uri="{FF2B5EF4-FFF2-40B4-BE49-F238E27FC236}">
                <a16:creationId xmlns:a16="http://schemas.microsoft.com/office/drawing/2014/main" id="{1B22C37E-864F-9779-5404-3B77AE56F4F7}"/>
              </a:ext>
            </a:extLst>
          </p:cNvPr>
          <p:cNvSpPr txBox="1"/>
          <p:nvPr/>
        </p:nvSpPr>
        <p:spPr>
          <a:xfrm>
            <a:off x="2629228" y="3648590"/>
            <a:ext cx="1701248" cy="1223412"/>
          </a:xfrm>
          <a:prstGeom prst="rect">
            <a:avLst/>
          </a:prstGeom>
          <a:noFill/>
        </p:spPr>
        <p:txBody>
          <a:bodyPr wrap="square" rtlCol="0" anchor="ctr">
            <a:spAutoFit/>
          </a:bodyPr>
          <a:lstStyle/>
          <a:p>
            <a:pPr algn="ctr" defTabSz="685800">
              <a:buClrTx/>
            </a:pPr>
            <a:r>
              <a:rPr lang="es-MX" altLang="ko-KR" sz="1050" b="1" kern="1200" dirty="0">
                <a:solidFill>
                  <a:prstClr val="black"/>
                </a:solidFill>
                <a:latin typeface="Museo Sans 300" panose="02000000000000000000" pitchFamily="50" charset="0"/>
                <a:ea typeface="맑은 고딕" panose="020B0503020000020004" pitchFamily="34" charset="-127"/>
                <a:cs typeface="Arial" panose="020B0604020202020204" pitchFamily="34" charset="0"/>
              </a:rPr>
              <a:t>Deficiencia temporal o permanente de la psique que limita la capacidad del individuo para establecer interacciones.</a:t>
            </a:r>
            <a:endParaRPr lang="es-SV" altLang="ko-KR" sz="1050" b="1" kern="1200" dirty="0">
              <a:solidFill>
                <a:prstClr val="black"/>
              </a:solidFill>
              <a:latin typeface="Museo Sans 300" panose="02000000000000000000" pitchFamily="50" charset="0"/>
              <a:ea typeface="맑은 고딕" panose="020B0503020000020004" pitchFamily="34" charset="-127"/>
              <a:cs typeface="Arial" panose="020B0604020202020204" pitchFamily="34" charset="0"/>
            </a:endParaRPr>
          </a:p>
        </p:txBody>
      </p:sp>
      <p:sp>
        <p:nvSpPr>
          <p:cNvPr id="12" name="CuadroTexto 11">
            <a:extLst>
              <a:ext uri="{FF2B5EF4-FFF2-40B4-BE49-F238E27FC236}">
                <a16:creationId xmlns:a16="http://schemas.microsoft.com/office/drawing/2014/main" id="{9C3849AB-2031-1244-1AF7-82EEF8FB0357}"/>
              </a:ext>
            </a:extLst>
          </p:cNvPr>
          <p:cNvSpPr txBox="1"/>
          <p:nvPr/>
        </p:nvSpPr>
        <p:spPr>
          <a:xfrm>
            <a:off x="4522879" y="3035004"/>
            <a:ext cx="1826708" cy="400110"/>
          </a:xfrm>
          <a:prstGeom prst="rect">
            <a:avLst/>
          </a:prstGeom>
          <a:noFill/>
        </p:spPr>
        <p:txBody>
          <a:bodyPr wrap="square" rtlCol="0">
            <a:spAutoFit/>
          </a:bodyPr>
          <a:lstStyle/>
          <a:p>
            <a:pPr algn="ctr" defTabSz="685800">
              <a:buClrTx/>
            </a:pPr>
            <a:r>
              <a:rPr lang="es-MX" sz="2000" b="1" kern="1200" dirty="0">
                <a:solidFill>
                  <a:prstClr val="white"/>
                </a:solidFill>
                <a:latin typeface="Museo Sans 900" panose="02000000000000000000" pitchFamily="50" charset="0"/>
                <a:ea typeface="+mn-ea"/>
                <a:cs typeface="+mn-cs"/>
              </a:rPr>
              <a:t>Intelectual</a:t>
            </a:r>
            <a:endParaRPr lang="es-SV" sz="2000" b="1" kern="1200" dirty="0">
              <a:solidFill>
                <a:prstClr val="white"/>
              </a:solidFill>
              <a:latin typeface="Museo Sans 900" panose="02000000000000000000" pitchFamily="50" charset="0"/>
              <a:ea typeface="+mn-ea"/>
              <a:cs typeface="+mn-cs"/>
            </a:endParaRPr>
          </a:p>
        </p:txBody>
      </p:sp>
      <p:sp>
        <p:nvSpPr>
          <p:cNvPr id="13" name="TextBox 64">
            <a:extLst>
              <a:ext uri="{FF2B5EF4-FFF2-40B4-BE49-F238E27FC236}">
                <a16:creationId xmlns:a16="http://schemas.microsoft.com/office/drawing/2014/main" id="{9C51ECA9-824D-A4AC-9985-A64946D2F9C2}"/>
              </a:ext>
            </a:extLst>
          </p:cNvPr>
          <p:cNvSpPr txBox="1"/>
          <p:nvPr/>
        </p:nvSpPr>
        <p:spPr>
          <a:xfrm>
            <a:off x="4607396" y="3648590"/>
            <a:ext cx="1701248" cy="1223412"/>
          </a:xfrm>
          <a:prstGeom prst="rect">
            <a:avLst/>
          </a:prstGeom>
          <a:noFill/>
        </p:spPr>
        <p:txBody>
          <a:bodyPr wrap="square" rtlCol="0" anchor="ctr">
            <a:spAutoFit/>
          </a:bodyPr>
          <a:lstStyle/>
          <a:p>
            <a:pPr algn="ctr" defTabSz="685800">
              <a:buClrTx/>
            </a:pPr>
            <a:r>
              <a:rPr lang="es-MX" altLang="ko-KR" sz="1050" b="1" kern="1200" dirty="0">
                <a:solidFill>
                  <a:prstClr val="black"/>
                </a:solidFill>
                <a:latin typeface="Museo Sans 300" panose="02000000000000000000" pitchFamily="50" charset="0"/>
                <a:ea typeface="맑은 고딕" panose="020B0503020000020004" pitchFamily="34" charset="-127"/>
                <a:cs typeface="Arial" panose="020B0604020202020204" pitchFamily="34" charset="0"/>
              </a:rPr>
              <a:t>Limitación en funcionamiento intelectual que afecta la capacidad de responder a las necesidades de la vida diaria.</a:t>
            </a:r>
            <a:endParaRPr lang="es-SV" altLang="ko-KR" sz="1050" b="1" kern="1200" dirty="0">
              <a:solidFill>
                <a:prstClr val="black"/>
              </a:solidFill>
              <a:latin typeface="Museo Sans 300" panose="02000000000000000000" pitchFamily="50" charset="0"/>
              <a:ea typeface="맑은 고딕" panose="020B0503020000020004" pitchFamily="34" charset="-127"/>
              <a:cs typeface="Arial" panose="020B0604020202020204" pitchFamily="34" charset="0"/>
            </a:endParaRPr>
          </a:p>
        </p:txBody>
      </p:sp>
      <p:sp>
        <p:nvSpPr>
          <p:cNvPr id="14" name="CuadroTexto 13">
            <a:extLst>
              <a:ext uri="{FF2B5EF4-FFF2-40B4-BE49-F238E27FC236}">
                <a16:creationId xmlns:a16="http://schemas.microsoft.com/office/drawing/2014/main" id="{94C9A60E-881F-66AF-97B9-28CF04E4988B}"/>
              </a:ext>
            </a:extLst>
          </p:cNvPr>
          <p:cNvSpPr txBox="1"/>
          <p:nvPr/>
        </p:nvSpPr>
        <p:spPr>
          <a:xfrm>
            <a:off x="6503280" y="3035004"/>
            <a:ext cx="1868049" cy="400110"/>
          </a:xfrm>
          <a:prstGeom prst="rect">
            <a:avLst/>
          </a:prstGeom>
          <a:noFill/>
        </p:spPr>
        <p:txBody>
          <a:bodyPr wrap="square" rtlCol="0">
            <a:spAutoFit/>
          </a:bodyPr>
          <a:lstStyle/>
          <a:p>
            <a:pPr algn="ctr" defTabSz="685800">
              <a:buClrTx/>
            </a:pPr>
            <a:r>
              <a:rPr lang="es-MX" sz="2000" b="1" kern="1200" dirty="0">
                <a:solidFill>
                  <a:prstClr val="white"/>
                </a:solidFill>
                <a:latin typeface="Museo Sans 900" panose="02000000000000000000" pitchFamily="50" charset="0"/>
                <a:ea typeface="+mn-ea"/>
                <a:cs typeface="+mn-cs"/>
              </a:rPr>
              <a:t>Sensorial</a:t>
            </a:r>
            <a:endParaRPr lang="es-SV" sz="2000" b="1" kern="1200" dirty="0">
              <a:solidFill>
                <a:prstClr val="white"/>
              </a:solidFill>
              <a:latin typeface="Museo Sans 900" panose="02000000000000000000" pitchFamily="50" charset="0"/>
              <a:ea typeface="+mn-ea"/>
              <a:cs typeface="+mn-cs"/>
            </a:endParaRPr>
          </a:p>
        </p:txBody>
      </p:sp>
      <p:sp>
        <p:nvSpPr>
          <p:cNvPr id="15" name="TextBox 64">
            <a:extLst>
              <a:ext uri="{FF2B5EF4-FFF2-40B4-BE49-F238E27FC236}">
                <a16:creationId xmlns:a16="http://schemas.microsoft.com/office/drawing/2014/main" id="{8105CB34-C742-D6C0-28B9-667CEC1AD910}"/>
              </a:ext>
            </a:extLst>
          </p:cNvPr>
          <p:cNvSpPr txBox="1"/>
          <p:nvPr/>
        </p:nvSpPr>
        <p:spPr>
          <a:xfrm>
            <a:off x="6586681" y="3810173"/>
            <a:ext cx="1701248" cy="900246"/>
          </a:xfrm>
          <a:prstGeom prst="rect">
            <a:avLst/>
          </a:prstGeom>
          <a:noFill/>
        </p:spPr>
        <p:txBody>
          <a:bodyPr wrap="square" rtlCol="0" anchor="ctr">
            <a:spAutoFit/>
          </a:bodyPr>
          <a:lstStyle/>
          <a:p>
            <a:pPr algn="ctr" defTabSz="685800">
              <a:buClrTx/>
            </a:pPr>
            <a:r>
              <a:rPr lang="es-MX" altLang="ko-KR" sz="1050" b="1" kern="1200" dirty="0">
                <a:solidFill>
                  <a:prstClr val="black"/>
                </a:solidFill>
                <a:latin typeface="Museo Sans 300" panose="02000000000000000000" pitchFamily="50" charset="0"/>
                <a:ea typeface="맑은 고딕" panose="020B0503020000020004" pitchFamily="34" charset="-127"/>
                <a:cs typeface="Arial" panose="020B0604020202020204" pitchFamily="34" charset="0"/>
              </a:rPr>
              <a:t>Disminución de uno de los sentidos, usualmente referida a la discapacidad visual o auditiva.</a:t>
            </a:r>
            <a:endParaRPr lang="es-SV" altLang="ko-KR" sz="1050" b="1" kern="1200" dirty="0">
              <a:solidFill>
                <a:prstClr val="black"/>
              </a:solidFill>
              <a:latin typeface="Museo Sans 300" panose="02000000000000000000" pitchFamily="50" charset="0"/>
              <a:ea typeface="맑은 고딕" panose="020B0503020000020004" pitchFamily="34" charset="-127"/>
              <a:cs typeface="Arial" panose="020B0604020202020204" pitchFamily="34" charset="0"/>
            </a:endParaRPr>
          </a:p>
        </p:txBody>
      </p:sp>
      <p:sp>
        <p:nvSpPr>
          <p:cNvPr id="22" name="CuadroTexto 21">
            <a:extLst>
              <a:ext uri="{FF2B5EF4-FFF2-40B4-BE49-F238E27FC236}">
                <a16:creationId xmlns:a16="http://schemas.microsoft.com/office/drawing/2014/main" id="{1EA1F4EA-9052-C3D9-2907-8FDAEFCEA255}"/>
              </a:ext>
            </a:extLst>
          </p:cNvPr>
          <p:cNvSpPr txBox="1"/>
          <p:nvPr/>
        </p:nvSpPr>
        <p:spPr>
          <a:xfrm>
            <a:off x="772669" y="3038634"/>
            <a:ext cx="1503806" cy="369332"/>
          </a:xfrm>
          <a:prstGeom prst="rect">
            <a:avLst/>
          </a:prstGeom>
          <a:noFill/>
        </p:spPr>
        <p:txBody>
          <a:bodyPr wrap="square" rtlCol="0">
            <a:spAutoFit/>
          </a:bodyPr>
          <a:lstStyle/>
          <a:p>
            <a:pPr algn="ctr" defTabSz="685800">
              <a:buClrTx/>
            </a:pPr>
            <a:r>
              <a:rPr lang="es-MX" sz="1800" b="1" kern="1200" dirty="0">
                <a:solidFill>
                  <a:prstClr val="white"/>
                </a:solidFill>
                <a:latin typeface="Museo Sans 900" panose="02000000000000000000" pitchFamily="50" charset="0"/>
                <a:ea typeface="+mn-ea"/>
                <a:cs typeface="+mn-cs"/>
              </a:rPr>
              <a:t>Física</a:t>
            </a:r>
            <a:endParaRPr lang="es-SV" sz="1800" b="1" kern="1200" dirty="0">
              <a:solidFill>
                <a:prstClr val="white"/>
              </a:solidFill>
              <a:latin typeface="Museo Sans 900" panose="02000000000000000000" pitchFamily="50" charset="0"/>
              <a:ea typeface="+mn-ea"/>
              <a:cs typeface="+mn-cs"/>
            </a:endParaRPr>
          </a:p>
        </p:txBody>
      </p:sp>
      <p:sp>
        <p:nvSpPr>
          <p:cNvPr id="3" name="Google Shape;237;p9">
            <a:extLst>
              <a:ext uri="{FF2B5EF4-FFF2-40B4-BE49-F238E27FC236}">
                <a16:creationId xmlns:a16="http://schemas.microsoft.com/office/drawing/2014/main" id="{0D04D423-897E-74F0-AF4A-85992AA1F4C9}"/>
              </a:ext>
            </a:extLst>
          </p:cNvPr>
          <p:cNvSpPr/>
          <p:nvPr/>
        </p:nvSpPr>
        <p:spPr>
          <a:xfrm>
            <a:off x="566542" y="995138"/>
            <a:ext cx="1835622" cy="1443356"/>
          </a:xfrm>
          <a:prstGeom prst="roundRect">
            <a:avLst>
              <a:gd name="adj" fmla="val 10000"/>
            </a:avLst>
          </a:prstGeom>
          <a:blipFill rotWithShape="1">
            <a:blip r:embed="rId3">
              <a:alphaModFix/>
            </a:blip>
            <a:stretch>
              <a:fillRect l="-16240" t="-8621" r="-33249" b="-40871"/>
            </a:stretch>
          </a:blipFill>
          <a:ln w="12700" cap="flat" cmpd="sng">
            <a:solidFill>
              <a:srgbClr val="959595"/>
            </a:solidFill>
            <a:prstDash val="solid"/>
            <a:miter lim="800000"/>
            <a:headEnd type="none" w="sm" len="sm"/>
            <a:tailEnd type="none" w="sm" len="sm"/>
          </a:ln>
        </p:spPr>
        <p:txBody>
          <a:bodyPr spcFirstLastPara="1" wrap="square" lIns="68569" tIns="34275" rIns="68569" bIns="34275" anchor="t" anchorCtr="0">
            <a:noAutofit/>
          </a:bodyPr>
          <a:lstStyle/>
          <a:p>
            <a:pPr defTabSz="685800">
              <a:buClrTx/>
            </a:pPr>
            <a:endParaRPr sz="1350" kern="1200" dirty="0">
              <a:solidFill>
                <a:prstClr val="white"/>
              </a:solidFill>
              <a:latin typeface="Calibri"/>
              <a:ea typeface="Calibri"/>
              <a:cs typeface="Calibri"/>
              <a:sym typeface="Calibri"/>
            </a:endParaRPr>
          </a:p>
        </p:txBody>
      </p:sp>
      <p:sp>
        <p:nvSpPr>
          <p:cNvPr id="23" name="Google Shape;238;p9">
            <a:extLst>
              <a:ext uri="{FF2B5EF4-FFF2-40B4-BE49-F238E27FC236}">
                <a16:creationId xmlns:a16="http://schemas.microsoft.com/office/drawing/2014/main" id="{C6BD23F1-7965-D1F6-E03A-26E76653AD5B}"/>
              </a:ext>
            </a:extLst>
          </p:cNvPr>
          <p:cNvSpPr/>
          <p:nvPr/>
        </p:nvSpPr>
        <p:spPr>
          <a:xfrm>
            <a:off x="2570312" y="985855"/>
            <a:ext cx="1835622" cy="1443356"/>
          </a:xfrm>
          <a:prstGeom prst="roundRect">
            <a:avLst>
              <a:gd name="adj" fmla="val 10000"/>
            </a:avLst>
          </a:prstGeom>
          <a:blipFill rotWithShape="1">
            <a:blip r:embed="rId4">
              <a:alphaModFix/>
            </a:blip>
            <a:stretch>
              <a:fillRect l="-62015" t="-11750" r="-39373" b="-59195"/>
            </a:stretch>
          </a:blipFill>
          <a:ln w="12700" cap="flat" cmpd="sng">
            <a:solidFill>
              <a:srgbClr val="959595"/>
            </a:solidFill>
            <a:prstDash val="solid"/>
            <a:miter lim="800000"/>
            <a:headEnd type="none" w="sm" len="sm"/>
            <a:tailEnd type="none" w="sm" len="sm"/>
          </a:ln>
        </p:spPr>
        <p:txBody>
          <a:bodyPr spcFirstLastPara="1" wrap="square" lIns="68569" tIns="34275" rIns="68569" bIns="34275" anchor="t" anchorCtr="0">
            <a:noAutofit/>
          </a:bodyPr>
          <a:lstStyle/>
          <a:p>
            <a:pPr defTabSz="685800">
              <a:buClrTx/>
            </a:pPr>
            <a:endParaRPr sz="1350" kern="1200" dirty="0">
              <a:solidFill>
                <a:prstClr val="white"/>
              </a:solidFill>
              <a:latin typeface="Calibri"/>
              <a:ea typeface="Calibri"/>
              <a:cs typeface="Calibri"/>
              <a:sym typeface="Calibri"/>
            </a:endParaRPr>
          </a:p>
        </p:txBody>
      </p:sp>
      <p:sp>
        <p:nvSpPr>
          <p:cNvPr id="24" name="Google Shape;239;p9">
            <a:extLst>
              <a:ext uri="{FF2B5EF4-FFF2-40B4-BE49-F238E27FC236}">
                <a16:creationId xmlns:a16="http://schemas.microsoft.com/office/drawing/2014/main" id="{2F1E7AD4-4298-FA21-C53F-87811F7ABFF1}"/>
              </a:ext>
            </a:extLst>
          </p:cNvPr>
          <p:cNvSpPr/>
          <p:nvPr/>
        </p:nvSpPr>
        <p:spPr>
          <a:xfrm>
            <a:off x="4563058" y="964735"/>
            <a:ext cx="1786529" cy="1443356"/>
          </a:xfrm>
          <a:prstGeom prst="roundRect">
            <a:avLst>
              <a:gd name="adj" fmla="val 10000"/>
            </a:avLst>
          </a:prstGeom>
          <a:blipFill rotWithShape="1">
            <a:blip r:embed="rId5">
              <a:alphaModFix/>
            </a:blip>
            <a:stretch>
              <a:fillRect l="-21257" t="-50080" r="-19081" b="-94107"/>
            </a:stretch>
          </a:blipFill>
          <a:ln w="12700" cap="flat" cmpd="sng">
            <a:solidFill>
              <a:srgbClr val="959595"/>
            </a:solidFill>
            <a:prstDash val="solid"/>
            <a:miter lim="800000"/>
            <a:headEnd type="none" w="sm" len="sm"/>
            <a:tailEnd type="none" w="sm" len="sm"/>
          </a:ln>
        </p:spPr>
        <p:txBody>
          <a:bodyPr spcFirstLastPara="1" wrap="square" lIns="68569" tIns="34275" rIns="68569" bIns="34275" anchor="t" anchorCtr="0">
            <a:noAutofit/>
          </a:bodyPr>
          <a:lstStyle/>
          <a:p>
            <a:pPr defTabSz="685800">
              <a:buClrTx/>
            </a:pPr>
            <a:endParaRPr sz="1350" kern="1200" dirty="0">
              <a:solidFill>
                <a:prstClr val="white"/>
              </a:solidFill>
              <a:latin typeface="Calibri"/>
              <a:ea typeface="Calibri"/>
              <a:cs typeface="Calibri"/>
              <a:sym typeface="Calibri"/>
            </a:endParaRPr>
          </a:p>
        </p:txBody>
      </p:sp>
      <p:pic>
        <p:nvPicPr>
          <p:cNvPr id="26" name="Imagen 25">
            <a:extLst>
              <a:ext uri="{FF2B5EF4-FFF2-40B4-BE49-F238E27FC236}">
                <a16:creationId xmlns:a16="http://schemas.microsoft.com/office/drawing/2014/main" id="{E9798D84-2862-2964-ECB5-0630C57F58AE}"/>
              </a:ext>
            </a:extLst>
          </p:cNvPr>
          <p:cNvPicPr>
            <a:picLocks noChangeAspect="1"/>
          </p:cNvPicPr>
          <p:nvPr/>
        </p:nvPicPr>
        <p:blipFill rotWithShape="1">
          <a:blip r:embed="rId6"/>
          <a:srcRect l="11467"/>
          <a:stretch/>
        </p:blipFill>
        <p:spPr>
          <a:xfrm>
            <a:off x="6503281" y="964735"/>
            <a:ext cx="1784648" cy="14405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6" name="Google Shape;164;p6">
            <a:extLst>
              <a:ext uri="{FF2B5EF4-FFF2-40B4-BE49-F238E27FC236}">
                <a16:creationId xmlns:a16="http://schemas.microsoft.com/office/drawing/2014/main" id="{382A185A-15D8-CF85-F983-1CD4243CADC8}"/>
              </a:ext>
            </a:extLst>
          </p:cNvPr>
          <p:cNvSpPr/>
          <p:nvPr/>
        </p:nvSpPr>
        <p:spPr>
          <a:xfrm>
            <a:off x="0" y="231934"/>
            <a:ext cx="6786350"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19" name="Google Shape;165;p6">
            <a:extLst>
              <a:ext uri="{FF2B5EF4-FFF2-40B4-BE49-F238E27FC236}">
                <a16:creationId xmlns:a16="http://schemas.microsoft.com/office/drawing/2014/main" id="{9C123BDB-62FF-9328-BD1E-463701D17178}"/>
              </a:ext>
            </a:extLst>
          </p:cNvPr>
          <p:cNvSpPr txBox="1"/>
          <p:nvPr/>
        </p:nvSpPr>
        <p:spPr>
          <a:xfrm>
            <a:off x="155610" y="284054"/>
            <a:ext cx="647513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SV" sz="3000" b="1" kern="1200" dirty="0">
                <a:solidFill>
                  <a:srgbClr val="FFFFFF"/>
                </a:solidFill>
                <a:latin typeface="Trebuchet MS"/>
                <a:ea typeface="Trebuchet MS"/>
                <a:cs typeface="Trebuchet MS"/>
                <a:sym typeface="Trebuchet MS"/>
              </a:rPr>
              <a:t>Clasificación de la Discapacidad</a:t>
            </a:r>
            <a:endParaRPr sz="1350" kern="1200" dirty="0">
              <a:solidFill>
                <a:prstClr val="black"/>
              </a:solidFill>
              <a:latin typeface="Calibri" panose="020F0502020204030204"/>
              <a:ea typeface="+mn-ea"/>
              <a:cs typeface="+mn-cs"/>
            </a:endParaRPr>
          </a:p>
        </p:txBody>
      </p:sp>
    </p:spTree>
    <p:extLst>
      <p:ext uri="{BB962C8B-B14F-4D97-AF65-F5344CB8AC3E}">
        <p14:creationId xmlns:p14="http://schemas.microsoft.com/office/powerpoint/2010/main" val="1397875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0F81D44-F1DD-6945-BF57-ADD27B8CA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5" name="Imagen 4">
            <a:extLst>
              <a:ext uri="{FF2B5EF4-FFF2-40B4-BE49-F238E27FC236}">
                <a16:creationId xmlns:a16="http://schemas.microsoft.com/office/drawing/2014/main" id="{7F8923D5-CEF1-9405-AA10-D5DB5096C9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020" y="4205568"/>
            <a:ext cx="1213795" cy="937932"/>
          </a:xfrm>
          <a:prstGeom prst="rect">
            <a:avLst/>
          </a:prstGeom>
        </p:spPr>
      </p:pic>
      <p:sp>
        <p:nvSpPr>
          <p:cNvPr id="6" name="CuadroTexto 5">
            <a:extLst>
              <a:ext uri="{FF2B5EF4-FFF2-40B4-BE49-F238E27FC236}">
                <a16:creationId xmlns:a16="http://schemas.microsoft.com/office/drawing/2014/main" id="{2265842C-0E80-D340-F771-342F1256A2C3}"/>
              </a:ext>
            </a:extLst>
          </p:cNvPr>
          <p:cNvSpPr txBox="1"/>
          <p:nvPr/>
        </p:nvSpPr>
        <p:spPr>
          <a:xfrm>
            <a:off x="4981006" y="1421710"/>
            <a:ext cx="4005648" cy="2862322"/>
          </a:xfrm>
          <a:prstGeom prst="rect">
            <a:avLst/>
          </a:prstGeom>
          <a:noFill/>
        </p:spPr>
        <p:txBody>
          <a:bodyPr wrap="square">
            <a:spAutoFit/>
          </a:bodyPr>
          <a:lstStyle>
            <a:defPPr>
              <a:defRPr lang="es-SV"/>
            </a:defPPr>
            <a:lvl1pPr algn="just">
              <a:defRPr sz="2800"/>
            </a:lvl1pPr>
          </a:lstStyle>
          <a:p>
            <a:pPr defTabSz="685800">
              <a:buClrTx/>
            </a:pPr>
            <a:r>
              <a:rPr lang="es-MX" sz="2000" b="1" kern="1200" dirty="0">
                <a:solidFill>
                  <a:prstClr val="black"/>
                </a:solidFill>
                <a:latin typeface="Trebuchet MS" panose="020B0603020202020204" pitchFamily="34" charset="0"/>
                <a:ea typeface="+mn-ea"/>
                <a:cs typeface="+mn-cs"/>
              </a:rPr>
              <a:t>Eliminar las barreras que impidan transformar la calidad de vida de las personas con discapacidad y sus familias, generando un El Salvador donde se promueva, impulse, proteja, garantice el derecho de igualdad y no discriminación.</a:t>
            </a:r>
          </a:p>
        </p:txBody>
      </p:sp>
      <p:pic>
        <p:nvPicPr>
          <p:cNvPr id="1026" name="Picture 2" descr="6 criterios para diseñar páginas web accesibles | MDirector">
            <a:extLst>
              <a:ext uri="{FF2B5EF4-FFF2-40B4-BE49-F238E27FC236}">
                <a16:creationId xmlns:a16="http://schemas.microsoft.com/office/drawing/2014/main" id="{0B1F5F4E-D3C0-B8FC-4008-86C94924EA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52" y="1315508"/>
            <a:ext cx="4638756" cy="272309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Google Shape;164;p6">
            <a:extLst>
              <a:ext uri="{FF2B5EF4-FFF2-40B4-BE49-F238E27FC236}">
                <a16:creationId xmlns:a16="http://schemas.microsoft.com/office/drawing/2014/main" id="{DFB9C9C8-9FC9-914B-F731-B552C0EEC848}"/>
              </a:ext>
            </a:extLst>
          </p:cNvPr>
          <p:cNvSpPr/>
          <p:nvPr/>
        </p:nvSpPr>
        <p:spPr>
          <a:xfrm>
            <a:off x="0" y="231934"/>
            <a:ext cx="6786350"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4" name="Google Shape;165;p6">
            <a:extLst>
              <a:ext uri="{FF2B5EF4-FFF2-40B4-BE49-F238E27FC236}">
                <a16:creationId xmlns:a16="http://schemas.microsoft.com/office/drawing/2014/main" id="{4A73CAD5-A16D-88B1-E231-0F4B49AC2AC1}"/>
              </a:ext>
            </a:extLst>
          </p:cNvPr>
          <p:cNvSpPr txBox="1"/>
          <p:nvPr/>
        </p:nvSpPr>
        <p:spPr>
          <a:xfrm>
            <a:off x="155610" y="284054"/>
            <a:ext cx="647513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SV" sz="3000" b="1" kern="1200" dirty="0">
                <a:solidFill>
                  <a:srgbClr val="FFFFFF"/>
                </a:solidFill>
                <a:latin typeface="Trebuchet MS"/>
                <a:ea typeface="Trebuchet MS"/>
                <a:cs typeface="Trebuchet MS"/>
                <a:sym typeface="Trebuchet MS"/>
              </a:rPr>
              <a:t>Visión Estratégica</a:t>
            </a:r>
            <a:endParaRPr sz="1350" kern="1200" dirty="0">
              <a:solidFill>
                <a:prstClr val="black"/>
              </a:solidFill>
              <a:latin typeface="Calibri" panose="020F0502020204030204"/>
              <a:ea typeface="+mn-ea"/>
              <a:cs typeface="+mn-cs"/>
            </a:endParaRPr>
          </a:p>
        </p:txBody>
      </p:sp>
    </p:spTree>
    <p:extLst>
      <p:ext uri="{BB962C8B-B14F-4D97-AF65-F5344CB8AC3E}">
        <p14:creationId xmlns:p14="http://schemas.microsoft.com/office/powerpoint/2010/main" val="3498478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2" name="Google Shape;112;p17"/>
          <p:cNvSpPr txBox="1">
            <a:spLocks noGrp="1"/>
          </p:cNvSpPr>
          <p:nvPr>
            <p:ph type="body" idx="4294967295"/>
          </p:nvPr>
        </p:nvSpPr>
        <p:spPr>
          <a:xfrm>
            <a:off x="4991100" y="1057275"/>
            <a:ext cx="3838575" cy="3350418"/>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s" sz="1600" b="1" dirty="0">
                <a:solidFill>
                  <a:schemeClr val="bg2">
                    <a:lumMod val="50000"/>
                  </a:schemeClr>
                </a:solidFill>
                <a:latin typeface="Trebuchet MS" panose="020B0603020202020204" pitchFamily="34" charset="0"/>
              </a:rPr>
              <a:t>Establece las características que ha de cumplir la información en los contenidos disponibles mediante tecnologías Web en internet, intranets y cualquier tipo de redes informáticas, para que puedan ser utilizados de forma accesible y autónoma por todas las personas, incluidas las personas con discapacidad.</a:t>
            </a:r>
            <a:endParaRPr sz="1600" b="1" dirty="0">
              <a:solidFill>
                <a:schemeClr val="bg2">
                  <a:lumMod val="50000"/>
                </a:schemeClr>
              </a:solidFill>
              <a:latin typeface="Trebuchet MS" panose="020B0603020202020204" pitchFamily="34" charset="0"/>
            </a:endParaRPr>
          </a:p>
        </p:txBody>
      </p:sp>
      <p:pic>
        <p:nvPicPr>
          <p:cNvPr id="2" name="Imagen 1">
            <a:extLst>
              <a:ext uri="{FF2B5EF4-FFF2-40B4-BE49-F238E27FC236}">
                <a16:creationId xmlns:a16="http://schemas.microsoft.com/office/drawing/2014/main" id="{6030FDCE-DFAC-2092-5A8A-9D9659BCCFB5}"/>
              </a:ext>
            </a:extLst>
          </p:cNvPr>
          <p:cNvPicPr>
            <a:picLocks noChangeAspect="1"/>
          </p:cNvPicPr>
          <p:nvPr/>
        </p:nvPicPr>
        <p:blipFill>
          <a:blip r:embed="rId3"/>
          <a:stretch>
            <a:fillRect/>
          </a:stretch>
        </p:blipFill>
        <p:spPr>
          <a:xfrm>
            <a:off x="229555" y="1357763"/>
            <a:ext cx="4291879" cy="2861812"/>
          </a:xfrm>
          <a:prstGeom prst="ellipse">
            <a:avLst/>
          </a:prstGeom>
          <a:ln>
            <a:noFill/>
          </a:ln>
          <a:effectLst>
            <a:softEdge rad="112500"/>
          </a:effectLst>
        </p:spPr>
      </p:pic>
      <p:pic>
        <p:nvPicPr>
          <p:cNvPr id="3" name="Google Shape;93;p2">
            <a:extLst>
              <a:ext uri="{FF2B5EF4-FFF2-40B4-BE49-F238E27FC236}">
                <a16:creationId xmlns:a16="http://schemas.microsoft.com/office/drawing/2014/main" id="{9F6B42BA-230D-40FB-0E70-3143FFA27A2B}"/>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4" name="Google Shape;94;p2">
            <a:extLst>
              <a:ext uri="{FF2B5EF4-FFF2-40B4-BE49-F238E27FC236}">
                <a16:creationId xmlns:a16="http://schemas.microsoft.com/office/drawing/2014/main" id="{789CA5D8-87E0-A280-AFCF-F48EFB5B30E5}"/>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
        <p:nvSpPr>
          <p:cNvPr id="5" name="Google Shape;164;p6">
            <a:extLst>
              <a:ext uri="{FF2B5EF4-FFF2-40B4-BE49-F238E27FC236}">
                <a16:creationId xmlns:a16="http://schemas.microsoft.com/office/drawing/2014/main" id="{D738E8ED-7F60-2B62-9795-A438437CFE2A}"/>
              </a:ext>
            </a:extLst>
          </p:cNvPr>
          <p:cNvSpPr/>
          <p:nvPr/>
        </p:nvSpPr>
        <p:spPr>
          <a:xfrm>
            <a:off x="0" y="231934"/>
            <a:ext cx="6786350"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6" name="Google Shape;165;p6">
            <a:extLst>
              <a:ext uri="{FF2B5EF4-FFF2-40B4-BE49-F238E27FC236}">
                <a16:creationId xmlns:a16="http://schemas.microsoft.com/office/drawing/2014/main" id="{56D7219C-1477-5DB7-F088-2446F5982F64}"/>
              </a:ext>
            </a:extLst>
          </p:cNvPr>
          <p:cNvSpPr txBox="1"/>
          <p:nvPr/>
        </p:nvSpPr>
        <p:spPr>
          <a:xfrm>
            <a:off x="155610" y="284054"/>
            <a:ext cx="647513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Objeto y campo de aplicación</a:t>
            </a:r>
            <a:endParaRPr sz="1350" kern="1200" dirty="0">
              <a:solidFill>
                <a:prstClr val="black"/>
              </a:solidFill>
              <a:latin typeface="Calibri" panose="020F0502020204030204"/>
              <a:ea typeface="+mn-ea"/>
              <a:cs typeface="+mn-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8"/>
          <p:cNvSpPr txBox="1">
            <a:spLocks noGrp="1"/>
          </p:cNvSpPr>
          <p:nvPr>
            <p:ph type="title" idx="4294967295"/>
          </p:nvPr>
        </p:nvSpPr>
        <p:spPr>
          <a:xfrm>
            <a:off x="531413" y="846425"/>
            <a:ext cx="8221662" cy="83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4000" b="1" dirty="0">
                <a:solidFill>
                  <a:srgbClr val="1F3864"/>
                </a:solidFill>
                <a:latin typeface="Trebuchet MS" panose="020B0603020202020204" pitchFamily="34" charset="0"/>
              </a:rPr>
              <a:t>Principios de accesibilidad</a:t>
            </a:r>
            <a:endParaRPr sz="4000" b="1" dirty="0">
              <a:solidFill>
                <a:srgbClr val="1F3864"/>
              </a:solidFill>
              <a:latin typeface="Trebuchet MS" panose="020B0603020202020204" pitchFamily="34" charset="0"/>
            </a:endParaRPr>
          </a:p>
        </p:txBody>
      </p:sp>
      <p:pic>
        <p:nvPicPr>
          <p:cNvPr id="119" name="Google Shape;119;p18"/>
          <p:cNvPicPr preferRelativeResize="0"/>
          <p:nvPr/>
        </p:nvPicPr>
        <p:blipFill>
          <a:blip r:embed="rId3">
            <a:alphaModFix/>
          </a:blip>
          <a:stretch>
            <a:fillRect/>
          </a:stretch>
        </p:blipFill>
        <p:spPr>
          <a:xfrm>
            <a:off x="435650" y="2611150"/>
            <a:ext cx="1596900" cy="1596900"/>
          </a:xfrm>
          <a:prstGeom prst="rect">
            <a:avLst/>
          </a:prstGeom>
          <a:noFill/>
          <a:ln>
            <a:noFill/>
          </a:ln>
        </p:spPr>
      </p:pic>
      <p:pic>
        <p:nvPicPr>
          <p:cNvPr id="120" name="Google Shape;120;p18"/>
          <p:cNvPicPr preferRelativeResize="0"/>
          <p:nvPr/>
        </p:nvPicPr>
        <p:blipFill>
          <a:blip r:embed="rId4">
            <a:alphaModFix/>
          </a:blip>
          <a:stretch>
            <a:fillRect/>
          </a:stretch>
        </p:blipFill>
        <p:spPr>
          <a:xfrm>
            <a:off x="2764775" y="2611150"/>
            <a:ext cx="1596900" cy="1596900"/>
          </a:xfrm>
          <a:prstGeom prst="rect">
            <a:avLst/>
          </a:prstGeom>
          <a:noFill/>
          <a:ln>
            <a:noFill/>
          </a:ln>
        </p:spPr>
      </p:pic>
      <p:pic>
        <p:nvPicPr>
          <p:cNvPr id="121" name="Google Shape;121;p18"/>
          <p:cNvPicPr preferRelativeResize="0"/>
          <p:nvPr/>
        </p:nvPicPr>
        <p:blipFill>
          <a:blip r:embed="rId5">
            <a:alphaModFix/>
          </a:blip>
          <a:stretch>
            <a:fillRect/>
          </a:stretch>
        </p:blipFill>
        <p:spPr>
          <a:xfrm>
            <a:off x="4960475" y="2611150"/>
            <a:ext cx="1596900" cy="1596900"/>
          </a:xfrm>
          <a:prstGeom prst="rect">
            <a:avLst/>
          </a:prstGeom>
          <a:noFill/>
          <a:ln>
            <a:noFill/>
          </a:ln>
        </p:spPr>
      </p:pic>
      <p:pic>
        <p:nvPicPr>
          <p:cNvPr id="122" name="Google Shape;122;p18"/>
          <p:cNvPicPr preferRelativeResize="0"/>
          <p:nvPr/>
        </p:nvPicPr>
        <p:blipFill>
          <a:blip r:embed="rId6">
            <a:alphaModFix/>
          </a:blip>
          <a:stretch>
            <a:fillRect/>
          </a:stretch>
        </p:blipFill>
        <p:spPr>
          <a:xfrm>
            <a:off x="7156175" y="2700175"/>
            <a:ext cx="1596900" cy="1596900"/>
          </a:xfrm>
          <a:prstGeom prst="rect">
            <a:avLst/>
          </a:prstGeom>
          <a:noFill/>
          <a:ln>
            <a:noFill/>
          </a:ln>
        </p:spPr>
      </p:pic>
      <p:pic>
        <p:nvPicPr>
          <p:cNvPr id="2" name="Google Shape;93;p2">
            <a:extLst>
              <a:ext uri="{FF2B5EF4-FFF2-40B4-BE49-F238E27FC236}">
                <a16:creationId xmlns:a16="http://schemas.microsoft.com/office/drawing/2014/main" id="{5C80AD5E-6EB8-90CC-7CCE-6271CAA87E37}"/>
              </a:ext>
            </a:extLst>
          </p:cNvPr>
          <p:cNvPicPr preferRelativeResize="0"/>
          <p:nvPr/>
        </p:nvPicPr>
        <p:blipFill rotWithShape="1">
          <a:blip r:embed="rId7">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7C0B2512-9CAC-AA70-FF76-1DD5335EC7F8}"/>
              </a:ext>
            </a:extLst>
          </p:cNvPr>
          <p:cNvPicPr preferRelativeResize="0"/>
          <p:nvPr/>
        </p:nvPicPr>
        <p:blipFill rotWithShape="1">
          <a:blip r:embed="rId8">
            <a:alphaModFix/>
          </a:blip>
          <a:srcRect/>
          <a:stretch/>
        </p:blipFill>
        <p:spPr>
          <a:xfrm>
            <a:off x="229555" y="4464747"/>
            <a:ext cx="1083942" cy="53578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9" descr="Background pointer shape in timeline graphic"/>
          <p:cNvSpPr/>
          <p:nvPr/>
        </p:nvSpPr>
        <p:spPr>
          <a:xfrm>
            <a:off x="721934" y="2694300"/>
            <a:ext cx="1872300" cy="745500"/>
          </a:xfrm>
          <a:prstGeom prst="homePlate">
            <a:avLst>
              <a:gd name="adj" fmla="val 50000"/>
            </a:avLst>
          </a:prstGeom>
          <a:solidFill>
            <a:srgbClr val="1F3864"/>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28" name="Google Shape;128;p19"/>
          <p:cNvSpPr txBox="1">
            <a:spLocks noGrp="1"/>
          </p:cNvSpPr>
          <p:nvPr>
            <p:ph type="body" idx="4294967295"/>
          </p:nvPr>
        </p:nvSpPr>
        <p:spPr>
          <a:xfrm>
            <a:off x="721923" y="2831850"/>
            <a:ext cx="14556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s" sz="1600">
                <a:solidFill>
                  <a:schemeClr val="lt1"/>
                </a:solidFill>
              </a:rPr>
              <a:t>Perceptible</a:t>
            </a:r>
            <a:endParaRPr sz="1600">
              <a:solidFill>
                <a:schemeClr val="lt1"/>
              </a:solidFill>
            </a:endParaRPr>
          </a:p>
        </p:txBody>
      </p:sp>
      <p:grpSp>
        <p:nvGrpSpPr>
          <p:cNvPr id="129" name="Google Shape;129;p19"/>
          <p:cNvGrpSpPr/>
          <p:nvPr/>
        </p:nvGrpSpPr>
        <p:grpSpPr>
          <a:xfrm>
            <a:off x="1350273" y="2346565"/>
            <a:ext cx="198900" cy="361460"/>
            <a:chOff x="777447" y="1610215"/>
            <a:chExt cx="198900" cy="361460"/>
          </a:xfrm>
          <a:solidFill>
            <a:srgbClr val="1F3864"/>
          </a:solidFill>
        </p:grpSpPr>
        <p:cxnSp>
          <p:nvCxnSpPr>
            <p:cNvPr id="130" name="Google Shape;130;p19"/>
            <p:cNvCxnSpPr>
              <a:cxnSpLocks/>
            </p:cNvCxnSpPr>
            <p:nvPr/>
          </p:nvCxnSpPr>
          <p:spPr>
            <a:xfrm>
              <a:off x="876909" y="1649171"/>
              <a:ext cx="0" cy="322504"/>
            </a:xfrm>
            <a:prstGeom prst="straightConnector1">
              <a:avLst/>
            </a:prstGeom>
            <a:grpFill/>
            <a:ln w="9525" cap="flat" cmpd="sng">
              <a:solidFill>
                <a:schemeClr val="dk2"/>
              </a:solidFill>
              <a:prstDash val="solid"/>
              <a:round/>
              <a:headEnd type="none" w="sm" len="sm"/>
              <a:tailEnd type="none" w="sm" len="sm"/>
            </a:ln>
          </p:spPr>
        </p:cxnSp>
        <p:sp>
          <p:nvSpPr>
            <p:cNvPr id="131" name="Google Shape;131;p19"/>
            <p:cNvSpPr/>
            <p:nvPr/>
          </p:nvSpPr>
          <p:spPr>
            <a:xfrm>
              <a:off x="777447" y="1610215"/>
              <a:ext cx="198900" cy="1989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9"/>
          <p:cNvSpPr txBox="1">
            <a:spLocks noGrp="1"/>
          </p:cNvSpPr>
          <p:nvPr>
            <p:ph type="body" idx="4294967295"/>
          </p:nvPr>
        </p:nvSpPr>
        <p:spPr>
          <a:xfrm>
            <a:off x="394575" y="1223024"/>
            <a:ext cx="2565300" cy="1151276"/>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s" sz="1400" dirty="0"/>
              <a:t>El contenido ha de poder ser percibido por todos los usuarios (de forma visual, sonora, táctil, etc.)</a:t>
            </a:r>
            <a:endParaRPr sz="1400" dirty="0"/>
          </a:p>
        </p:txBody>
      </p:sp>
      <p:sp>
        <p:nvSpPr>
          <p:cNvPr id="133" name="Google Shape;133;p19" descr="Background pointer shape in timeline graphic"/>
          <p:cNvSpPr/>
          <p:nvPr/>
        </p:nvSpPr>
        <p:spPr>
          <a:xfrm>
            <a:off x="2198054" y="2694300"/>
            <a:ext cx="2051100" cy="745500"/>
          </a:xfrm>
          <a:prstGeom prst="chevron">
            <a:avLst>
              <a:gd name="adj" fmla="val 50000"/>
            </a:avLst>
          </a:prstGeom>
          <a:solidFill>
            <a:srgbClr val="1F3864"/>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34" name="Google Shape;134;p19"/>
          <p:cNvSpPr txBox="1">
            <a:spLocks noGrp="1"/>
          </p:cNvSpPr>
          <p:nvPr>
            <p:ph type="body" idx="4294967295"/>
          </p:nvPr>
        </p:nvSpPr>
        <p:spPr>
          <a:xfrm>
            <a:off x="2507317" y="2831850"/>
            <a:ext cx="13155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s" sz="1600">
                <a:solidFill>
                  <a:schemeClr val="lt1"/>
                </a:solidFill>
              </a:rPr>
              <a:t>Operable</a:t>
            </a:r>
            <a:endParaRPr sz="1600">
              <a:solidFill>
                <a:schemeClr val="lt1"/>
              </a:solidFill>
            </a:endParaRPr>
          </a:p>
        </p:txBody>
      </p:sp>
      <p:sp>
        <p:nvSpPr>
          <p:cNvPr id="138" name="Google Shape;138;p19"/>
          <p:cNvSpPr txBox="1">
            <a:spLocks noGrp="1"/>
          </p:cNvSpPr>
          <p:nvPr>
            <p:ph type="body" idx="4294967295"/>
          </p:nvPr>
        </p:nvSpPr>
        <p:spPr>
          <a:xfrm>
            <a:off x="1502825" y="3757725"/>
            <a:ext cx="2903400" cy="13857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s" sz="1400" dirty="0"/>
              <a:t>El contenido ha de ser manejable usando los dispositivos de entrada de los usuarios (ratón, teclado, etc.)</a:t>
            </a:r>
            <a:endParaRPr sz="1400" dirty="0"/>
          </a:p>
        </p:txBody>
      </p:sp>
      <p:sp>
        <p:nvSpPr>
          <p:cNvPr id="139" name="Google Shape;139;p19" descr="Background pointer shape in timeline graphic"/>
          <p:cNvSpPr/>
          <p:nvPr/>
        </p:nvSpPr>
        <p:spPr>
          <a:xfrm>
            <a:off x="3852973" y="2694300"/>
            <a:ext cx="2051100" cy="745500"/>
          </a:xfrm>
          <a:prstGeom prst="chevron">
            <a:avLst>
              <a:gd name="adj" fmla="val 50000"/>
            </a:avLst>
          </a:prstGeom>
          <a:solidFill>
            <a:srgbClr val="1F3864"/>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40" name="Google Shape;140;p19"/>
          <p:cNvSpPr txBox="1">
            <a:spLocks noGrp="1"/>
          </p:cNvSpPr>
          <p:nvPr>
            <p:ph type="body" idx="4294967295"/>
          </p:nvPr>
        </p:nvSpPr>
        <p:spPr>
          <a:xfrm>
            <a:off x="4148749" y="2831850"/>
            <a:ext cx="16491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s" sz="1600">
                <a:solidFill>
                  <a:schemeClr val="lt1"/>
                </a:solidFill>
              </a:rPr>
              <a:t>Comprensible</a:t>
            </a:r>
            <a:endParaRPr sz="1600">
              <a:solidFill>
                <a:schemeClr val="lt1"/>
              </a:solidFill>
            </a:endParaRPr>
          </a:p>
        </p:txBody>
      </p:sp>
      <p:sp>
        <p:nvSpPr>
          <p:cNvPr id="144" name="Google Shape;144;p19"/>
          <p:cNvSpPr txBox="1">
            <a:spLocks noGrp="1"/>
          </p:cNvSpPr>
          <p:nvPr>
            <p:ph type="body" idx="4294967295"/>
          </p:nvPr>
        </p:nvSpPr>
        <p:spPr>
          <a:xfrm>
            <a:off x="3685102" y="1357225"/>
            <a:ext cx="2994000" cy="90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1400" dirty="0"/>
              <a:t>El contenido, su organización y su manejo, debe ser entendido por todos los usuarios</a:t>
            </a:r>
            <a:endParaRPr sz="1400" dirty="0"/>
          </a:p>
        </p:txBody>
      </p:sp>
      <p:sp>
        <p:nvSpPr>
          <p:cNvPr id="145" name="Google Shape;145;p19" descr="Background pointer shape in timeline graphic"/>
          <p:cNvSpPr/>
          <p:nvPr/>
        </p:nvSpPr>
        <p:spPr>
          <a:xfrm>
            <a:off x="5507893" y="2694300"/>
            <a:ext cx="2051100" cy="745500"/>
          </a:xfrm>
          <a:prstGeom prst="chevron">
            <a:avLst>
              <a:gd name="adj" fmla="val 50000"/>
            </a:avLst>
          </a:prstGeom>
          <a:solidFill>
            <a:srgbClr val="1F3864"/>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46" name="Google Shape;146;p19"/>
          <p:cNvSpPr txBox="1">
            <a:spLocks noGrp="1"/>
          </p:cNvSpPr>
          <p:nvPr>
            <p:ph type="body" idx="4294967295"/>
          </p:nvPr>
        </p:nvSpPr>
        <p:spPr>
          <a:xfrm>
            <a:off x="5797699" y="2831850"/>
            <a:ext cx="13155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s" sz="1600">
                <a:solidFill>
                  <a:schemeClr val="lt1"/>
                </a:solidFill>
              </a:rPr>
              <a:t>Robusto</a:t>
            </a:r>
            <a:endParaRPr sz="1600">
              <a:solidFill>
                <a:schemeClr val="lt1"/>
              </a:solidFill>
            </a:endParaRPr>
          </a:p>
        </p:txBody>
      </p:sp>
      <p:sp>
        <p:nvSpPr>
          <p:cNvPr id="150" name="Google Shape;150;p19"/>
          <p:cNvSpPr txBox="1">
            <a:spLocks noGrp="1"/>
          </p:cNvSpPr>
          <p:nvPr>
            <p:ph type="body" idx="4294967295"/>
          </p:nvPr>
        </p:nvSpPr>
        <p:spPr>
          <a:xfrm>
            <a:off x="4899450" y="3757725"/>
            <a:ext cx="3396825" cy="17097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s" sz="1400" dirty="0"/>
              <a:t>El contenido ha de estar correctamente estructurado para garantizar un adecuado funcionamiento con las aplicaciones de usuario</a:t>
            </a:r>
            <a:endParaRPr sz="1400" dirty="0"/>
          </a:p>
        </p:txBody>
      </p:sp>
      <p:pic>
        <p:nvPicPr>
          <p:cNvPr id="2" name="Google Shape;93;p2">
            <a:extLst>
              <a:ext uri="{FF2B5EF4-FFF2-40B4-BE49-F238E27FC236}">
                <a16:creationId xmlns:a16="http://schemas.microsoft.com/office/drawing/2014/main" id="{7C872119-C99D-FD53-DC5E-4C8E6D1FBA9C}"/>
              </a:ext>
            </a:extLst>
          </p:cNvPr>
          <p:cNvPicPr preferRelativeResize="0"/>
          <p:nvPr/>
        </p:nvPicPr>
        <p:blipFill rotWithShape="1">
          <a:blip r:embed="rId3">
            <a:alphaModFix/>
          </a:blip>
          <a:srcRect/>
          <a:stretch/>
        </p:blipFill>
        <p:spPr>
          <a:xfrm>
            <a:off x="8658225" y="4686300"/>
            <a:ext cx="485775" cy="457200"/>
          </a:xfrm>
          <a:prstGeom prst="rect">
            <a:avLst/>
          </a:prstGeom>
          <a:noFill/>
          <a:ln>
            <a:noFill/>
          </a:ln>
        </p:spPr>
      </p:pic>
      <p:pic>
        <p:nvPicPr>
          <p:cNvPr id="3" name="Google Shape;94;p2">
            <a:extLst>
              <a:ext uri="{FF2B5EF4-FFF2-40B4-BE49-F238E27FC236}">
                <a16:creationId xmlns:a16="http://schemas.microsoft.com/office/drawing/2014/main" id="{33D46078-E59D-9A9C-196F-4F86EF6AFC54}"/>
              </a:ext>
            </a:extLst>
          </p:cNvPr>
          <p:cNvPicPr preferRelativeResize="0"/>
          <p:nvPr/>
        </p:nvPicPr>
        <p:blipFill rotWithShape="1">
          <a:blip r:embed="rId4">
            <a:alphaModFix/>
          </a:blip>
          <a:srcRect/>
          <a:stretch/>
        </p:blipFill>
        <p:spPr>
          <a:xfrm>
            <a:off x="229555" y="4464747"/>
            <a:ext cx="1083942" cy="535782"/>
          </a:xfrm>
          <a:prstGeom prst="rect">
            <a:avLst/>
          </a:prstGeom>
          <a:noFill/>
          <a:ln>
            <a:noFill/>
          </a:ln>
        </p:spPr>
      </p:pic>
      <p:grpSp>
        <p:nvGrpSpPr>
          <p:cNvPr id="6" name="Google Shape;129;p19">
            <a:extLst>
              <a:ext uri="{FF2B5EF4-FFF2-40B4-BE49-F238E27FC236}">
                <a16:creationId xmlns:a16="http://schemas.microsoft.com/office/drawing/2014/main" id="{FEAE708D-B66D-501B-E016-5ECE3B2CE7AF}"/>
              </a:ext>
            </a:extLst>
          </p:cNvPr>
          <p:cNvGrpSpPr/>
          <p:nvPr/>
        </p:nvGrpSpPr>
        <p:grpSpPr>
          <a:xfrm>
            <a:off x="4695948" y="2341461"/>
            <a:ext cx="198900" cy="361460"/>
            <a:chOff x="777447" y="1610215"/>
            <a:chExt cx="198900" cy="361460"/>
          </a:xfrm>
          <a:solidFill>
            <a:srgbClr val="1F3864"/>
          </a:solidFill>
        </p:grpSpPr>
        <p:cxnSp>
          <p:nvCxnSpPr>
            <p:cNvPr id="7" name="Google Shape;130;p19">
              <a:extLst>
                <a:ext uri="{FF2B5EF4-FFF2-40B4-BE49-F238E27FC236}">
                  <a16:creationId xmlns:a16="http://schemas.microsoft.com/office/drawing/2014/main" id="{3E3CE3FF-6C97-D1C8-B50E-B8DDB625F0FF}"/>
                </a:ext>
              </a:extLst>
            </p:cNvPr>
            <p:cNvCxnSpPr>
              <a:cxnSpLocks/>
            </p:cNvCxnSpPr>
            <p:nvPr/>
          </p:nvCxnSpPr>
          <p:spPr>
            <a:xfrm>
              <a:off x="876909" y="1649171"/>
              <a:ext cx="0" cy="322504"/>
            </a:xfrm>
            <a:prstGeom prst="straightConnector1">
              <a:avLst/>
            </a:prstGeom>
            <a:grpFill/>
            <a:ln w="9525" cap="flat" cmpd="sng">
              <a:solidFill>
                <a:schemeClr val="dk2"/>
              </a:solidFill>
              <a:prstDash val="solid"/>
              <a:round/>
              <a:headEnd type="none" w="sm" len="sm"/>
              <a:tailEnd type="none" w="sm" len="sm"/>
            </a:ln>
          </p:spPr>
        </p:cxnSp>
        <p:sp>
          <p:nvSpPr>
            <p:cNvPr id="8" name="Google Shape;131;p19">
              <a:extLst>
                <a:ext uri="{FF2B5EF4-FFF2-40B4-BE49-F238E27FC236}">
                  <a16:creationId xmlns:a16="http://schemas.microsoft.com/office/drawing/2014/main" id="{D4788C73-5E7A-5C19-60FE-118F634D4E87}"/>
                </a:ext>
              </a:extLst>
            </p:cNvPr>
            <p:cNvSpPr/>
            <p:nvPr/>
          </p:nvSpPr>
          <p:spPr>
            <a:xfrm>
              <a:off x="777447" y="1610215"/>
              <a:ext cx="198900" cy="1989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129;p19">
            <a:extLst>
              <a:ext uri="{FF2B5EF4-FFF2-40B4-BE49-F238E27FC236}">
                <a16:creationId xmlns:a16="http://schemas.microsoft.com/office/drawing/2014/main" id="{07988DC1-B311-C0A8-AD28-0E15AA03D140}"/>
              </a:ext>
            </a:extLst>
          </p:cNvPr>
          <p:cNvGrpSpPr/>
          <p:nvPr/>
        </p:nvGrpSpPr>
        <p:grpSpPr>
          <a:xfrm rot="10800000">
            <a:off x="3065632" y="3428598"/>
            <a:ext cx="198900" cy="361460"/>
            <a:chOff x="777447" y="1610215"/>
            <a:chExt cx="198900" cy="361460"/>
          </a:xfrm>
          <a:solidFill>
            <a:srgbClr val="1F3864"/>
          </a:solidFill>
        </p:grpSpPr>
        <p:cxnSp>
          <p:nvCxnSpPr>
            <p:cNvPr id="10" name="Google Shape;130;p19">
              <a:extLst>
                <a:ext uri="{FF2B5EF4-FFF2-40B4-BE49-F238E27FC236}">
                  <a16:creationId xmlns:a16="http://schemas.microsoft.com/office/drawing/2014/main" id="{A68F8AA4-629E-1B71-0ADB-94512916E35B}"/>
                </a:ext>
              </a:extLst>
            </p:cNvPr>
            <p:cNvCxnSpPr>
              <a:cxnSpLocks/>
            </p:cNvCxnSpPr>
            <p:nvPr/>
          </p:nvCxnSpPr>
          <p:spPr>
            <a:xfrm>
              <a:off x="876909" y="1649171"/>
              <a:ext cx="0" cy="322504"/>
            </a:xfrm>
            <a:prstGeom prst="straightConnector1">
              <a:avLst/>
            </a:prstGeom>
            <a:grpFill/>
            <a:ln w="9525" cap="flat" cmpd="sng">
              <a:solidFill>
                <a:schemeClr val="dk2"/>
              </a:solidFill>
              <a:prstDash val="solid"/>
              <a:round/>
              <a:headEnd type="none" w="sm" len="sm"/>
              <a:tailEnd type="none" w="sm" len="sm"/>
            </a:ln>
          </p:spPr>
        </p:cxnSp>
        <p:sp>
          <p:nvSpPr>
            <p:cNvPr id="11" name="Google Shape;131;p19">
              <a:extLst>
                <a:ext uri="{FF2B5EF4-FFF2-40B4-BE49-F238E27FC236}">
                  <a16:creationId xmlns:a16="http://schemas.microsoft.com/office/drawing/2014/main" id="{21C57D6B-E74D-FFCE-7561-AF14E58C14B6}"/>
                </a:ext>
              </a:extLst>
            </p:cNvPr>
            <p:cNvSpPr/>
            <p:nvPr/>
          </p:nvSpPr>
          <p:spPr>
            <a:xfrm>
              <a:off x="777447" y="1610215"/>
              <a:ext cx="198900" cy="1989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129;p19">
            <a:extLst>
              <a:ext uri="{FF2B5EF4-FFF2-40B4-BE49-F238E27FC236}">
                <a16:creationId xmlns:a16="http://schemas.microsoft.com/office/drawing/2014/main" id="{C40B2AE9-843A-4B4A-92D6-FD7365497D07}"/>
              </a:ext>
            </a:extLst>
          </p:cNvPr>
          <p:cNvGrpSpPr/>
          <p:nvPr/>
        </p:nvGrpSpPr>
        <p:grpSpPr>
          <a:xfrm rot="10800000">
            <a:off x="6354070" y="3439800"/>
            <a:ext cx="198900" cy="361460"/>
            <a:chOff x="777447" y="1610215"/>
            <a:chExt cx="198900" cy="361460"/>
          </a:xfrm>
          <a:solidFill>
            <a:srgbClr val="1F3864"/>
          </a:solidFill>
        </p:grpSpPr>
        <p:cxnSp>
          <p:nvCxnSpPr>
            <p:cNvPr id="13" name="Google Shape;130;p19">
              <a:extLst>
                <a:ext uri="{FF2B5EF4-FFF2-40B4-BE49-F238E27FC236}">
                  <a16:creationId xmlns:a16="http://schemas.microsoft.com/office/drawing/2014/main" id="{1DFC45E4-4AFB-2A1F-7D85-03FE0A654275}"/>
                </a:ext>
              </a:extLst>
            </p:cNvPr>
            <p:cNvCxnSpPr>
              <a:cxnSpLocks/>
            </p:cNvCxnSpPr>
            <p:nvPr/>
          </p:nvCxnSpPr>
          <p:spPr>
            <a:xfrm>
              <a:off x="876909" y="1649171"/>
              <a:ext cx="0" cy="322504"/>
            </a:xfrm>
            <a:prstGeom prst="straightConnector1">
              <a:avLst/>
            </a:prstGeom>
            <a:grpFill/>
            <a:ln w="9525" cap="flat" cmpd="sng">
              <a:solidFill>
                <a:schemeClr val="dk2"/>
              </a:solidFill>
              <a:prstDash val="solid"/>
              <a:round/>
              <a:headEnd type="none" w="sm" len="sm"/>
              <a:tailEnd type="none" w="sm" len="sm"/>
            </a:ln>
          </p:spPr>
        </p:cxnSp>
        <p:sp>
          <p:nvSpPr>
            <p:cNvPr id="14" name="Google Shape;131;p19">
              <a:extLst>
                <a:ext uri="{FF2B5EF4-FFF2-40B4-BE49-F238E27FC236}">
                  <a16:creationId xmlns:a16="http://schemas.microsoft.com/office/drawing/2014/main" id="{D740643A-F1B0-7374-DCCB-8B2FBACB065E}"/>
                </a:ext>
              </a:extLst>
            </p:cNvPr>
            <p:cNvSpPr/>
            <p:nvPr/>
          </p:nvSpPr>
          <p:spPr>
            <a:xfrm>
              <a:off x="777447" y="1610215"/>
              <a:ext cx="198900" cy="1989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64;p6">
            <a:extLst>
              <a:ext uri="{FF2B5EF4-FFF2-40B4-BE49-F238E27FC236}">
                <a16:creationId xmlns:a16="http://schemas.microsoft.com/office/drawing/2014/main" id="{CD9CA3F1-4E4C-C3A3-61E4-5849CC4900AD}"/>
              </a:ext>
            </a:extLst>
          </p:cNvPr>
          <p:cNvSpPr/>
          <p:nvPr/>
        </p:nvSpPr>
        <p:spPr>
          <a:xfrm>
            <a:off x="0" y="231934"/>
            <a:ext cx="6786350"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16" name="Google Shape;165;p6">
            <a:extLst>
              <a:ext uri="{FF2B5EF4-FFF2-40B4-BE49-F238E27FC236}">
                <a16:creationId xmlns:a16="http://schemas.microsoft.com/office/drawing/2014/main" id="{0F4B0C34-EE5A-8244-AEE1-66ACD8E0EA74}"/>
              </a:ext>
            </a:extLst>
          </p:cNvPr>
          <p:cNvSpPr txBox="1"/>
          <p:nvPr/>
        </p:nvSpPr>
        <p:spPr>
          <a:xfrm>
            <a:off x="155610" y="284054"/>
            <a:ext cx="647513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Principios de accesibilidad</a:t>
            </a:r>
            <a:endParaRPr sz="1350" kern="1200" dirty="0">
              <a:solidFill>
                <a:prstClr val="black"/>
              </a:solidFill>
              <a:latin typeface="Calibri" panose="020F0502020204030204"/>
              <a:ea typeface="+mn-ea"/>
              <a:cs typeface="+mn-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6" name="Google Shape;156;p20"/>
          <p:cNvSpPr txBox="1">
            <a:spLocks noGrp="1"/>
          </p:cNvSpPr>
          <p:nvPr>
            <p:ph type="body" idx="4294967295"/>
          </p:nvPr>
        </p:nvSpPr>
        <p:spPr>
          <a:xfrm>
            <a:off x="5097464" y="735806"/>
            <a:ext cx="3838575" cy="3671887"/>
          </a:xfrm>
          <a:prstGeom prst="rect">
            <a:avLst/>
          </a:prstGeom>
        </p:spPr>
        <p:txBody>
          <a:bodyPr spcFirstLastPara="1" wrap="square" lIns="91425" tIns="91425" rIns="91425" bIns="91425" anchor="ctr" anchorCtr="0">
            <a:noAutofit/>
          </a:bodyPr>
          <a:lstStyle/>
          <a:p>
            <a:pPr marL="457200" lvl="0" indent="-342900" algn="just" rtl="0">
              <a:spcBef>
                <a:spcPts val="0"/>
              </a:spcBef>
              <a:spcAft>
                <a:spcPts val="0"/>
              </a:spcAft>
              <a:buSzPts val="1800"/>
              <a:buAutoNum type="arabicPeriod"/>
            </a:pPr>
            <a:r>
              <a:rPr lang="es" dirty="0"/>
              <a:t>Nivel de conformidad</a:t>
            </a:r>
            <a:endParaRPr dirty="0"/>
          </a:p>
          <a:p>
            <a:pPr marL="457200" lvl="0" indent="-342900" algn="just" rtl="0">
              <a:spcBef>
                <a:spcPts val="0"/>
              </a:spcBef>
              <a:spcAft>
                <a:spcPts val="0"/>
              </a:spcAft>
              <a:buSzPts val="1800"/>
              <a:buAutoNum type="arabicPeriod"/>
            </a:pPr>
            <a:r>
              <a:rPr lang="es" dirty="0"/>
              <a:t>Páginas completas</a:t>
            </a:r>
            <a:endParaRPr dirty="0"/>
          </a:p>
          <a:p>
            <a:pPr marL="457200" lvl="0" indent="-342900" algn="just" rtl="0">
              <a:spcBef>
                <a:spcPts val="0"/>
              </a:spcBef>
              <a:spcAft>
                <a:spcPts val="0"/>
              </a:spcAft>
              <a:buSzPts val="1800"/>
              <a:buAutoNum type="arabicPeriod"/>
            </a:pPr>
            <a:r>
              <a:rPr lang="es" dirty="0"/>
              <a:t>Procesos completos</a:t>
            </a:r>
            <a:endParaRPr dirty="0"/>
          </a:p>
          <a:p>
            <a:pPr marL="457200" lvl="0" indent="-342900" algn="just" rtl="0">
              <a:spcBef>
                <a:spcPts val="0"/>
              </a:spcBef>
              <a:spcAft>
                <a:spcPts val="0"/>
              </a:spcAft>
              <a:buSzPts val="1800"/>
              <a:buAutoNum type="arabicPeriod"/>
            </a:pPr>
            <a:r>
              <a:rPr lang="es" dirty="0"/>
              <a:t>Uso de tecnologías exclusivamente según métodos que sean compatibles con la accesibilidad</a:t>
            </a:r>
            <a:endParaRPr dirty="0"/>
          </a:p>
          <a:p>
            <a:pPr marL="457200" lvl="0" indent="-342900" algn="just" rtl="0">
              <a:spcBef>
                <a:spcPts val="0"/>
              </a:spcBef>
              <a:spcAft>
                <a:spcPts val="0"/>
              </a:spcAft>
              <a:buSzPts val="1800"/>
              <a:buAutoNum type="arabicPeriod"/>
            </a:pPr>
            <a:r>
              <a:rPr lang="es" dirty="0"/>
              <a:t>Sin interferencia</a:t>
            </a:r>
            <a:endParaRPr dirty="0"/>
          </a:p>
          <a:p>
            <a:pPr marL="0" lvl="0" indent="0" algn="l" rtl="0">
              <a:spcBef>
                <a:spcPts val="1600"/>
              </a:spcBef>
              <a:spcAft>
                <a:spcPts val="1600"/>
              </a:spcAft>
              <a:buNone/>
            </a:pPr>
            <a:endParaRPr dirty="0"/>
          </a:p>
        </p:txBody>
      </p:sp>
      <p:pic>
        <p:nvPicPr>
          <p:cNvPr id="3" name="Imagen 2">
            <a:extLst>
              <a:ext uri="{FF2B5EF4-FFF2-40B4-BE49-F238E27FC236}">
                <a16:creationId xmlns:a16="http://schemas.microsoft.com/office/drawing/2014/main" id="{628E6C34-BA01-A9D1-275F-516187B382F4}"/>
              </a:ext>
            </a:extLst>
          </p:cNvPr>
          <p:cNvPicPr>
            <a:picLocks noChangeAspect="1"/>
          </p:cNvPicPr>
          <p:nvPr/>
        </p:nvPicPr>
        <p:blipFill>
          <a:blip r:embed="rId3"/>
          <a:stretch>
            <a:fillRect/>
          </a:stretch>
        </p:blipFill>
        <p:spPr>
          <a:xfrm>
            <a:off x="367500" y="1144681"/>
            <a:ext cx="3809266" cy="25414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Google Shape;93;p2">
            <a:extLst>
              <a:ext uri="{FF2B5EF4-FFF2-40B4-BE49-F238E27FC236}">
                <a16:creationId xmlns:a16="http://schemas.microsoft.com/office/drawing/2014/main" id="{79A8A7E8-DB69-4C0C-9F67-97C234EA3EC2}"/>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4" name="Google Shape;94;p2">
            <a:extLst>
              <a:ext uri="{FF2B5EF4-FFF2-40B4-BE49-F238E27FC236}">
                <a16:creationId xmlns:a16="http://schemas.microsoft.com/office/drawing/2014/main" id="{6315813D-DA8C-3C72-E6B2-EC0EAD38B22F}"/>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
        <p:nvSpPr>
          <p:cNvPr id="5" name="Google Shape;164;p6">
            <a:extLst>
              <a:ext uri="{FF2B5EF4-FFF2-40B4-BE49-F238E27FC236}">
                <a16:creationId xmlns:a16="http://schemas.microsoft.com/office/drawing/2014/main" id="{4B2DB290-507F-B733-FC7D-40859C65C7AA}"/>
              </a:ext>
            </a:extLst>
          </p:cNvPr>
          <p:cNvSpPr/>
          <p:nvPr/>
        </p:nvSpPr>
        <p:spPr>
          <a:xfrm>
            <a:off x="0" y="231934"/>
            <a:ext cx="6786350"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6" name="Google Shape;165;p6">
            <a:extLst>
              <a:ext uri="{FF2B5EF4-FFF2-40B4-BE49-F238E27FC236}">
                <a16:creationId xmlns:a16="http://schemas.microsoft.com/office/drawing/2014/main" id="{6484112D-E6F8-87FF-179E-F2810FFE77DD}"/>
              </a:ext>
            </a:extLst>
          </p:cNvPr>
          <p:cNvSpPr txBox="1"/>
          <p:nvPr/>
        </p:nvSpPr>
        <p:spPr>
          <a:xfrm>
            <a:off x="155610" y="284054"/>
            <a:ext cx="647513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Requisitos</a:t>
            </a:r>
            <a:endParaRPr sz="1350" kern="1200" dirty="0">
              <a:solidFill>
                <a:prstClr val="black"/>
              </a:solidFill>
              <a:latin typeface="Calibri" panose="020F0502020204030204"/>
              <a:ea typeface="+mn-ea"/>
              <a:cs typeface="+mn-cs"/>
            </a:endParaRPr>
          </a:p>
        </p:txBody>
      </p:sp>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233</TotalTime>
  <Words>1080</Words>
  <Application>Microsoft Office PowerPoint</Application>
  <PresentationFormat>Presentación en pantalla (16:9)</PresentationFormat>
  <Paragraphs>138</Paragraphs>
  <Slides>29</Slides>
  <Notes>27</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29</vt:i4>
      </vt:variant>
    </vt:vector>
  </HeadingPairs>
  <TitlesOfParts>
    <vt:vector size="39" baseType="lpstr">
      <vt:lpstr>Trebuchet MS</vt:lpstr>
      <vt:lpstr>Arial</vt:lpstr>
      <vt:lpstr>Bembo Std</vt:lpstr>
      <vt:lpstr>Calibri</vt:lpstr>
      <vt:lpstr>Museo Sans 900</vt:lpstr>
      <vt:lpstr>Aptos</vt:lpstr>
      <vt:lpstr>Open Sans Extrabold</vt:lpstr>
      <vt:lpstr>Roboto</vt:lpstr>
      <vt:lpstr>Museo Sans 300</vt:lpstr>
      <vt:lpstr>Geometric</vt:lpstr>
      <vt:lpstr>Presentación de PowerPoint</vt:lpstr>
      <vt:lpstr>Presentación de PowerPoint</vt:lpstr>
      <vt:lpstr>Presentación de PowerPoint</vt:lpstr>
      <vt:lpstr>Presentación de PowerPoint</vt:lpstr>
      <vt:lpstr>Presentación de PowerPoint</vt:lpstr>
      <vt:lpstr>Presentación de PowerPoint</vt:lpstr>
      <vt:lpstr>Principios de accesibilidad</vt:lpstr>
      <vt:lpstr>Presentación de PowerPoint</vt:lpstr>
      <vt:lpstr>Presentación de PowerPoint</vt:lpstr>
      <vt:lpstr>Presentación de PowerPoint</vt:lpstr>
      <vt:lpstr>Criterios de conformidad Nivel AAA</vt:lpstr>
      <vt:lpstr>Ejemplo</vt:lpstr>
      <vt:lpstr>Ejemplo</vt:lpstr>
      <vt:lpstr>Ejemplo</vt:lpstr>
      <vt:lpstr>Ejemplo</vt:lpstr>
      <vt:lpstr>Ejemplo</vt:lpstr>
      <vt:lpstr>Ejemplo</vt:lpstr>
      <vt:lpstr>Ejemplo</vt:lpstr>
      <vt:lpstr>Ejemplo</vt:lpstr>
      <vt:lpstr>Ejemplo</vt:lpstr>
      <vt:lpstr>Ejemplo</vt:lpstr>
      <vt:lpstr>Ejemplo</vt:lpstr>
      <vt:lpstr>Ejemplo</vt:lpstr>
      <vt:lpstr>Ejemplo</vt:lpstr>
      <vt:lpstr>Ejemplo</vt:lpstr>
      <vt:lpstr>Ejemplo</vt:lpstr>
      <vt:lpstr>Ejemplo</vt:lpstr>
      <vt:lpstr>Ejemplo</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Dell</dc:creator>
  <cp:lastModifiedBy>Consejo Nacional para La Inclusión de las Personas con Discapacidad</cp:lastModifiedBy>
  <cp:revision>10</cp:revision>
  <dcterms:modified xsi:type="dcterms:W3CDTF">2024-08-29T18:46:33Z</dcterms:modified>
</cp:coreProperties>
</file>